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handoutMasterIdLst>
    <p:handoutMasterId r:id="rId39"/>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1" r:id="rId24"/>
    <p:sldId id="282" r:id="rId25"/>
    <p:sldId id="283" r:id="rId26"/>
    <p:sldId id="284" r:id="rId27"/>
    <p:sldId id="279" r:id="rId28"/>
    <p:sldId id="280" r:id="rId29"/>
    <p:sldId id="286" r:id="rId30"/>
    <p:sldId id="287" r:id="rId31"/>
    <p:sldId id="288" r:id="rId32"/>
    <p:sldId id="289" r:id="rId33"/>
    <p:sldId id="290" r:id="rId34"/>
    <p:sldId id="291" r:id="rId35"/>
    <p:sldId id="292" r:id="rId36"/>
    <p:sldId id="285" r:id="rId37"/>
    <p:sldId id="293" r:id="rId38"/>
  </p:sldIdLst>
  <p:sldSz cx="8961438"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CC00"/>
    <a:srgbClr val="FF0066"/>
    <a:srgbClr val="800000"/>
    <a:srgbClr val="FF99FF"/>
    <a:srgbClr val="669900"/>
    <a:srgbClr val="3399FF"/>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7266" autoAdjust="0"/>
    <p:restoredTop sz="93115" autoAdjust="0"/>
  </p:normalViewPr>
  <p:slideViewPr>
    <p:cSldViewPr>
      <p:cViewPr>
        <p:scale>
          <a:sx n="75" d="100"/>
          <a:sy n="75" d="100"/>
        </p:scale>
        <p:origin x="-1530" y="-78"/>
      </p:cViewPr>
      <p:guideLst>
        <p:guide orient="horz" pos="2160"/>
        <p:guide pos="2823"/>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p>
        </p:txBody>
      </p:sp>
      <p:sp>
        <p:nvSpPr>
          <p:cNvPr id="368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p>
        </p:txBody>
      </p:sp>
      <p:sp>
        <p:nvSpPr>
          <p:cNvPr id="368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p>
        </p:txBody>
      </p:sp>
      <p:sp>
        <p:nvSpPr>
          <p:cNvPr id="368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6AE9634-E6C4-4646-BB53-42E09EC659F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25600" y="1600200"/>
            <a:ext cx="6700838"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112652" name="Rectangle 12"/>
          <p:cNvSpPr>
            <a:spLocks noGrp="1" noChangeArrowheads="1"/>
          </p:cNvSpPr>
          <p:nvPr>
            <p:ph type="ctrTitle"/>
          </p:nvPr>
        </p:nvSpPr>
        <p:spPr>
          <a:xfrm>
            <a:off x="671513" y="1219200"/>
            <a:ext cx="7618412" cy="1933575"/>
          </a:xfrm>
        </p:spPr>
        <p:txBody>
          <a:bodyPr anchor="b"/>
          <a:lstStyle>
            <a:lvl1pPr algn="r">
              <a:defRPr sz="4400"/>
            </a:lvl1pPr>
          </a:lstStyle>
          <a:p>
            <a:r>
              <a:rPr lang="en-US"/>
              <a:t>Click to edit Master title style</a:t>
            </a:r>
          </a:p>
        </p:txBody>
      </p:sp>
      <p:sp>
        <p:nvSpPr>
          <p:cNvPr id="112653" name="Rectangle 13"/>
          <p:cNvSpPr>
            <a:spLocks noGrp="1" noChangeArrowheads="1"/>
          </p:cNvSpPr>
          <p:nvPr>
            <p:ph type="subTitle" idx="1"/>
          </p:nvPr>
        </p:nvSpPr>
        <p:spPr>
          <a:xfrm>
            <a:off x="2016125" y="3505200"/>
            <a:ext cx="6273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smtClean="0"/>
            </a:lvl1pPr>
          </a:lstStyle>
          <a:p>
            <a:pPr>
              <a:defRPr/>
            </a:pPr>
            <a:endParaRPr lang="en-US"/>
          </a:p>
        </p:txBody>
      </p:sp>
      <p:sp>
        <p:nvSpPr>
          <p:cNvPr id="12" name="Rectangle 10"/>
          <p:cNvSpPr>
            <a:spLocks noGrp="1" noChangeArrowheads="1"/>
          </p:cNvSpPr>
          <p:nvPr>
            <p:ph type="ftr" sz="quarter" idx="11"/>
          </p:nvPr>
        </p:nvSpPr>
        <p:spPr/>
        <p:txBody>
          <a:bodyPr/>
          <a:lstStyle>
            <a:lvl1pPr>
              <a:defRPr smtClean="0"/>
            </a:lvl1pPr>
          </a:lstStyle>
          <a:p>
            <a:pPr>
              <a:defRPr/>
            </a:pPr>
            <a:endParaRPr lang="en-US"/>
          </a:p>
        </p:txBody>
      </p:sp>
      <p:sp>
        <p:nvSpPr>
          <p:cNvPr id="13" name="Rectangle 11"/>
          <p:cNvSpPr>
            <a:spLocks noGrp="1" noChangeArrowheads="1"/>
          </p:cNvSpPr>
          <p:nvPr>
            <p:ph type="sldNum" sz="quarter" idx="12"/>
          </p:nvPr>
        </p:nvSpPr>
        <p:spPr/>
        <p:txBody>
          <a:bodyPr/>
          <a:lstStyle>
            <a:lvl1pPr>
              <a:defRPr smtClean="0"/>
            </a:lvl1pPr>
          </a:lstStyle>
          <a:p>
            <a:pPr>
              <a:defRPr/>
            </a:pPr>
            <a:fld id="{D4476C67-2E44-4277-A31D-AF6000B51DD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1B573F0-2C76-44C1-9A28-58FF69E7B17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7638" y="274638"/>
            <a:ext cx="2016125"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7675" y="274638"/>
            <a:ext cx="5897563"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B99FFB9-DB81-4964-A9C3-36D380572C6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13F4B04E-9474-406D-82BF-B9E33F484E2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8025" y="4406900"/>
            <a:ext cx="7616825"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08025" y="2906713"/>
            <a:ext cx="76168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1AC2C5E-020D-40F4-9516-0D5763702BF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7675" y="1600200"/>
            <a:ext cx="395605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56125" y="1600200"/>
            <a:ext cx="3957638"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B694283-2FF7-4AAC-B6EA-74AA6F92BF1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47675" y="1535113"/>
            <a:ext cx="39592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7675" y="2174875"/>
            <a:ext cx="39592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552950" y="1535113"/>
            <a:ext cx="39608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52950" y="2174875"/>
            <a:ext cx="39608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B215BDD1-794A-40CD-8632-45ED95A317B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FEB282D0-F02B-4CB1-94B1-1F84A3A4B62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C078617-8F3C-4ABC-89D0-173A74BB777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7675" y="273050"/>
            <a:ext cx="294798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03613" y="273050"/>
            <a:ext cx="50101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47675" y="1435100"/>
            <a:ext cx="294798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90086966-7009-487B-A021-D99DF7A9823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5775" y="4800600"/>
            <a:ext cx="537686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55775" y="612775"/>
            <a:ext cx="537686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55775" y="5367338"/>
            <a:ext cx="537686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0C43A0C8-5CAC-4816-8FE6-5F76FEED8EC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50925" y="304800"/>
            <a:ext cx="7462838" cy="1106488"/>
            <a:chOff x="675" y="192"/>
            <a:chExt cx="4797" cy="697"/>
          </a:xfrm>
        </p:grpSpPr>
        <p:sp>
          <p:nvSpPr>
            <p:cNvPr id="111619"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11620"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11621"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11622"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111623"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1027" name="Rectangle 8"/>
          <p:cNvSpPr>
            <a:spLocks noGrp="1" noChangeArrowheads="1"/>
          </p:cNvSpPr>
          <p:nvPr>
            <p:ph type="body" idx="1"/>
          </p:nvPr>
        </p:nvSpPr>
        <p:spPr bwMode="auto">
          <a:xfrm>
            <a:off x="447675" y="1600200"/>
            <a:ext cx="8066088"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1625" name="Rectangle 9"/>
          <p:cNvSpPr>
            <a:spLocks noGrp="1" noChangeArrowheads="1"/>
          </p:cNvSpPr>
          <p:nvPr>
            <p:ph type="dt" sz="half" idx="2"/>
          </p:nvPr>
        </p:nvSpPr>
        <p:spPr bwMode="auto">
          <a:xfrm>
            <a:off x="447675" y="6248400"/>
            <a:ext cx="209073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en-US"/>
          </a:p>
        </p:txBody>
      </p:sp>
      <p:sp>
        <p:nvSpPr>
          <p:cNvPr id="111626" name="Rectangle 10"/>
          <p:cNvSpPr>
            <a:spLocks noGrp="1" noChangeArrowheads="1"/>
          </p:cNvSpPr>
          <p:nvPr>
            <p:ph type="ftr" sz="quarter" idx="3"/>
          </p:nvPr>
        </p:nvSpPr>
        <p:spPr bwMode="auto">
          <a:xfrm>
            <a:off x="3062288" y="6248400"/>
            <a:ext cx="2836862"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n-US"/>
          </a:p>
        </p:txBody>
      </p:sp>
      <p:sp>
        <p:nvSpPr>
          <p:cNvPr id="111627" name="Rectangle 11"/>
          <p:cNvSpPr>
            <a:spLocks noGrp="1" noChangeArrowheads="1"/>
          </p:cNvSpPr>
          <p:nvPr>
            <p:ph type="sldNum" sz="quarter" idx="4"/>
          </p:nvPr>
        </p:nvSpPr>
        <p:spPr bwMode="auto">
          <a:xfrm>
            <a:off x="6423025" y="6248400"/>
            <a:ext cx="209073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C19A1169-5396-47CE-A1B9-40DD571BCD16}" type="slidenum">
              <a:rPr lang="en-US"/>
              <a:pPr>
                <a:defRPr/>
              </a:pPr>
              <a:t>‹#›</a:t>
            </a:fld>
            <a:endParaRPr lang="en-US"/>
          </a:p>
        </p:txBody>
      </p:sp>
      <p:sp>
        <p:nvSpPr>
          <p:cNvPr id="1031" name="Rectangle 12"/>
          <p:cNvSpPr>
            <a:spLocks noGrp="1" noChangeArrowheads="1"/>
          </p:cNvSpPr>
          <p:nvPr>
            <p:ph type="title"/>
          </p:nvPr>
        </p:nvSpPr>
        <p:spPr bwMode="auto">
          <a:xfrm>
            <a:off x="447675" y="274638"/>
            <a:ext cx="806608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764" r:id="rId1"/>
    <p:sldLayoutId id="2147483763" r:id="rId2"/>
    <p:sldLayoutId id="2147483762" r:id="rId3"/>
    <p:sldLayoutId id="2147483761" r:id="rId4"/>
    <p:sldLayoutId id="2147483760" r:id="rId5"/>
    <p:sldLayoutId id="2147483759" r:id="rId6"/>
    <p:sldLayoutId id="2147483758" r:id="rId7"/>
    <p:sldLayoutId id="2147483757" r:id="rId8"/>
    <p:sldLayoutId id="2147483756" r:id="rId9"/>
    <p:sldLayoutId id="2147483755" r:id="rId10"/>
    <p:sldLayoutId id="2147483754"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0"/>
          <p:cNvSpPr>
            <a:spLocks noChangeArrowheads="1"/>
          </p:cNvSpPr>
          <p:nvPr/>
        </p:nvSpPr>
        <p:spPr bwMode="auto">
          <a:xfrm>
            <a:off x="3757613" y="2133600"/>
            <a:ext cx="1739900" cy="449263"/>
          </a:xfrm>
          <a:prstGeom prst="rect">
            <a:avLst/>
          </a:prstGeom>
          <a:solidFill>
            <a:srgbClr val="FF0066"/>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2"/>
            </a:extrusionClr>
          </a:sp3d>
        </p:spPr>
        <p:txBody>
          <a:bodyPr lIns="101863" tIns="50931" rIns="101863" bIns="50931">
            <a:flatTx/>
          </a:bodyPr>
          <a:lstStyle/>
          <a:p>
            <a:pPr algn="ctr" defTabSz="1017588" eaLnBrk="1" hangingPunct="1"/>
            <a:r>
              <a:rPr lang="en-US" sz="1600" b="1">
                <a:solidFill>
                  <a:schemeClr val="bg1"/>
                </a:solidFill>
                <a:cs typeface="Times New Roman" pitchFamily="18" charset="0"/>
              </a:rPr>
              <a:t>PENJASKES</a:t>
            </a:r>
            <a:endParaRPr lang="en-US" sz="2400">
              <a:solidFill>
                <a:schemeClr val="bg1"/>
              </a:solidFill>
            </a:endParaRPr>
          </a:p>
        </p:txBody>
      </p:sp>
      <p:sp>
        <p:nvSpPr>
          <p:cNvPr id="2067" name="Oval 19"/>
          <p:cNvSpPr>
            <a:spLocks noChangeArrowheads="1"/>
          </p:cNvSpPr>
          <p:nvPr/>
        </p:nvSpPr>
        <p:spPr bwMode="auto">
          <a:xfrm>
            <a:off x="2589213" y="3049588"/>
            <a:ext cx="4076700" cy="1257300"/>
          </a:xfrm>
          <a:prstGeom prst="ellipse">
            <a:avLst/>
          </a:prstGeom>
          <a:gradFill rotWithShape="1">
            <a:gsLst>
              <a:gs pos="0">
                <a:srgbClr val="FF99CC">
                  <a:gamma/>
                  <a:shade val="46275"/>
                  <a:invGamma/>
                </a:srgbClr>
              </a:gs>
              <a:gs pos="50000">
                <a:srgbClr val="FF99CC"/>
              </a:gs>
              <a:gs pos="100000">
                <a:srgbClr val="FF99CC">
                  <a:gamma/>
                  <a:shade val="46275"/>
                  <a:invGamma/>
                </a:srgbClr>
              </a:gs>
            </a:gsLst>
            <a:lin ang="5400000" scaled="1"/>
          </a:gradFill>
          <a:ln w="9525">
            <a:noFill/>
            <a:round/>
            <a:headEnd/>
            <a:tailEnd/>
          </a:ln>
          <a:effectLst>
            <a:outerShdw sy="50000" rotWithShape="0">
              <a:srgbClr val="808080">
                <a:alpha val="50000"/>
              </a:srgbClr>
            </a:outerShdw>
          </a:effectLst>
        </p:spPr>
        <p:txBody>
          <a:bodyPr lIns="101863" tIns="50931" rIns="101863" bIns="50931"/>
          <a:lstStyle/>
          <a:p>
            <a:pPr defTabSz="1017588" eaLnBrk="1" hangingPunct="1">
              <a:defRPr/>
            </a:pPr>
            <a:r>
              <a:rPr lang="en-US" sz="1400" b="1">
                <a:solidFill>
                  <a:srgbClr val="FFFF00"/>
                </a:solidFill>
                <a:cs typeface="Times New Roman" pitchFamily="18" charset="0"/>
              </a:rPr>
              <a:t>1. Mengenal Lembar Kerja</a:t>
            </a:r>
          </a:p>
          <a:p>
            <a:pPr defTabSz="1017588" eaLnBrk="1" hangingPunct="1">
              <a:defRPr/>
            </a:pPr>
            <a:r>
              <a:rPr lang="en-US" sz="1400" b="1">
                <a:solidFill>
                  <a:srgbClr val="FFFF00"/>
                </a:solidFill>
                <a:cs typeface="Times New Roman" pitchFamily="18" charset="0"/>
              </a:rPr>
              <a:t>2. Mempraktikkan Keterampilan </a:t>
            </a:r>
          </a:p>
          <a:p>
            <a:pPr defTabSz="1017588" eaLnBrk="1" hangingPunct="1">
              <a:defRPr/>
            </a:pPr>
            <a:r>
              <a:rPr lang="en-US" sz="1400" b="1">
                <a:solidFill>
                  <a:srgbClr val="FFFF00"/>
                </a:solidFill>
                <a:cs typeface="Times New Roman" pitchFamily="18" charset="0"/>
              </a:rPr>
              <a:t>    Bermain</a:t>
            </a:r>
            <a:endParaRPr lang="en-US" sz="1300" b="1">
              <a:solidFill>
                <a:srgbClr val="FFFF00"/>
              </a:solidFill>
            </a:endParaRPr>
          </a:p>
          <a:p>
            <a:pPr defTabSz="1017588">
              <a:defRPr/>
            </a:pPr>
            <a:endParaRPr lang="en-US" sz="2000" b="1">
              <a:solidFill>
                <a:srgbClr val="FFFF00"/>
              </a:solidFill>
            </a:endParaRPr>
          </a:p>
        </p:txBody>
      </p:sp>
      <p:sp>
        <p:nvSpPr>
          <p:cNvPr id="3076" name="Rectangle 18"/>
          <p:cNvSpPr>
            <a:spLocks noChangeArrowheads="1"/>
          </p:cNvSpPr>
          <p:nvPr/>
        </p:nvSpPr>
        <p:spPr bwMode="auto">
          <a:xfrm>
            <a:off x="111125" y="4872038"/>
            <a:ext cx="1246188" cy="995362"/>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Permainan Bola Besar dan Bola Kecil</a:t>
            </a:r>
            <a:endParaRPr lang="en-US" sz="2000" b="1">
              <a:solidFill>
                <a:srgbClr val="000000"/>
              </a:solidFill>
            </a:endParaRPr>
          </a:p>
        </p:txBody>
      </p:sp>
      <p:sp>
        <p:nvSpPr>
          <p:cNvPr id="3077" name="Rectangle 17"/>
          <p:cNvSpPr>
            <a:spLocks noChangeArrowheads="1"/>
          </p:cNvSpPr>
          <p:nvPr/>
        </p:nvSpPr>
        <p:spPr bwMode="auto">
          <a:xfrm>
            <a:off x="1598613" y="4872038"/>
            <a:ext cx="1143000" cy="614362"/>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Kebugaran Jasmani</a:t>
            </a:r>
            <a:endParaRPr lang="en-US" sz="2000" b="1">
              <a:solidFill>
                <a:srgbClr val="000000"/>
              </a:solidFill>
            </a:endParaRPr>
          </a:p>
        </p:txBody>
      </p:sp>
      <p:sp>
        <p:nvSpPr>
          <p:cNvPr id="3078" name="Rectangle 16"/>
          <p:cNvSpPr>
            <a:spLocks noChangeArrowheads="1"/>
          </p:cNvSpPr>
          <p:nvPr/>
        </p:nvSpPr>
        <p:spPr bwMode="auto">
          <a:xfrm>
            <a:off x="2990850" y="4872038"/>
            <a:ext cx="893763" cy="571500"/>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Senam Lantai</a:t>
            </a:r>
            <a:endParaRPr lang="en-US" sz="2000" b="1">
              <a:solidFill>
                <a:srgbClr val="000000"/>
              </a:solidFill>
            </a:endParaRPr>
          </a:p>
        </p:txBody>
      </p:sp>
      <p:sp>
        <p:nvSpPr>
          <p:cNvPr id="3079" name="Rectangle 15"/>
          <p:cNvSpPr>
            <a:spLocks noChangeArrowheads="1"/>
          </p:cNvSpPr>
          <p:nvPr/>
        </p:nvSpPr>
        <p:spPr bwMode="auto">
          <a:xfrm>
            <a:off x="6569075" y="4872038"/>
            <a:ext cx="896938" cy="342900"/>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Renang</a:t>
            </a:r>
            <a:endParaRPr lang="en-US" sz="2000" b="1">
              <a:solidFill>
                <a:srgbClr val="000000"/>
              </a:solidFill>
            </a:endParaRPr>
          </a:p>
        </p:txBody>
      </p:sp>
      <p:sp>
        <p:nvSpPr>
          <p:cNvPr id="3080" name="Rectangle 14"/>
          <p:cNvSpPr>
            <a:spLocks noChangeArrowheads="1"/>
          </p:cNvSpPr>
          <p:nvPr/>
        </p:nvSpPr>
        <p:spPr bwMode="auto">
          <a:xfrm>
            <a:off x="5268913" y="4872038"/>
            <a:ext cx="1117600" cy="614362"/>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Aktivitas Beladiri</a:t>
            </a:r>
            <a:endParaRPr lang="en-US" sz="2000" b="1">
              <a:solidFill>
                <a:srgbClr val="000000"/>
              </a:solidFill>
            </a:endParaRPr>
          </a:p>
        </p:txBody>
      </p:sp>
      <p:sp>
        <p:nvSpPr>
          <p:cNvPr id="3081" name="Rectangle 12"/>
          <p:cNvSpPr>
            <a:spLocks noChangeArrowheads="1"/>
          </p:cNvSpPr>
          <p:nvPr/>
        </p:nvSpPr>
        <p:spPr bwMode="auto">
          <a:xfrm>
            <a:off x="7618413" y="4872038"/>
            <a:ext cx="1181100" cy="995362"/>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Kesehatan/ Budaya Hidup Sehat</a:t>
            </a:r>
            <a:endParaRPr lang="en-US" sz="2000" b="1">
              <a:solidFill>
                <a:srgbClr val="000000"/>
              </a:solidFill>
            </a:endParaRPr>
          </a:p>
        </p:txBody>
      </p:sp>
      <p:sp>
        <p:nvSpPr>
          <p:cNvPr id="3082" name="Rectangle 11"/>
          <p:cNvSpPr>
            <a:spLocks noChangeArrowheads="1"/>
          </p:cNvSpPr>
          <p:nvPr/>
        </p:nvSpPr>
        <p:spPr bwMode="auto">
          <a:xfrm>
            <a:off x="4146550" y="4872038"/>
            <a:ext cx="893763" cy="571500"/>
          </a:xfrm>
          <a:prstGeom prst="rect">
            <a:avLst/>
          </a:prstGeom>
          <a:solidFill>
            <a:schemeClr val="accent2"/>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FFFF"/>
            </a:extrusionClr>
          </a:sp3d>
        </p:spPr>
        <p:txBody>
          <a:bodyPr lIns="101863" tIns="50931" rIns="101863" bIns="50931">
            <a:flatTx/>
          </a:bodyPr>
          <a:lstStyle/>
          <a:p>
            <a:pPr algn="ctr" defTabSz="1017588" eaLnBrk="1" hangingPunct="1"/>
            <a:r>
              <a:rPr lang="en-US" sz="1400" b="1">
                <a:solidFill>
                  <a:srgbClr val="000000"/>
                </a:solidFill>
                <a:cs typeface="Times New Roman" pitchFamily="18" charset="0"/>
              </a:rPr>
              <a:t>Senam Ritmik</a:t>
            </a:r>
            <a:endParaRPr lang="en-US" sz="2000" b="1">
              <a:solidFill>
                <a:srgbClr val="000000"/>
              </a:solidFill>
            </a:endParaRPr>
          </a:p>
        </p:txBody>
      </p:sp>
      <p:sp>
        <p:nvSpPr>
          <p:cNvPr id="3084" name="Rectangle 31"/>
          <p:cNvSpPr>
            <a:spLocks noChangeArrowheads="1"/>
          </p:cNvSpPr>
          <p:nvPr/>
        </p:nvSpPr>
        <p:spPr bwMode="auto">
          <a:xfrm>
            <a:off x="-7938" y="1770063"/>
            <a:ext cx="185738" cy="406400"/>
          </a:xfrm>
          <a:prstGeom prst="rect">
            <a:avLst/>
          </a:prstGeom>
          <a:noFill/>
          <a:ln w="9525">
            <a:noFill/>
            <a:miter lim="800000"/>
            <a:headEnd/>
            <a:tailEnd/>
          </a:ln>
        </p:spPr>
        <p:txBody>
          <a:bodyPr wrap="none" lIns="101863" tIns="50931" rIns="101863" bIns="50931" anchor="ctr">
            <a:spAutoFit/>
          </a:bodyPr>
          <a:lstStyle/>
          <a:p>
            <a:pPr defTabSz="1017588" eaLnBrk="1" hangingPunct="1"/>
            <a:endParaRPr lang="en-US" sz="2000"/>
          </a:p>
        </p:txBody>
      </p:sp>
      <p:sp>
        <p:nvSpPr>
          <p:cNvPr id="3085" name="Line 38"/>
          <p:cNvSpPr>
            <a:spLocks noChangeShapeType="1"/>
          </p:cNvSpPr>
          <p:nvPr/>
        </p:nvSpPr>
        <p:spPr bwMode="auto">
          <a:xfrm flipH="1">
            <a:off x="747713" y="4267200"/>
            <a:ext cx="3886200" cy="609600"/>
          </a:xfrm>
          <a:prstGeom prst="line">
            <a:avLst/>
          </a:prstGeom>
          <a:noFill/>
          <a:ln w="28575">
            <a:solidFill>
              <a:schemeClr val="tx1"/>
            </a:solidFill>
            <a:round/>
            <a:headEnd/>
            <a:tailEnd type="triangle" w="med" len="med"/>
          </a:ln>
        </p:spPr>
        <p:txBody>
          <a:bodyPr/>
          <a:lstStyle/>
          <a:p>
            <a:endParaRPr lang="en-US"/>
          </a:p>
        </p:txBody>
      </p:sp>
      <p:sp>
        <p:nvSpPr>
          <p:cNvPr id="3086" name="Line 40"/>
          <p:cNvSpPr>
            <a:spLocks noChangeShapeType="1"/>
          </p:cNvSpPr>
          <p:nvPr/>
        </p:nvSpPr>
        <p:spPr bwMode="auto">
          <a:xfrm flipH="1">
            <a:off x="2347913" y="4267200"/>
            <a:ext cx="2286000" cy="609600"/>
          </a:xfrm>
          <a:prstGeom prst="line">
            <a:avLst/>
          </a:prstGeom>
          <a:noFill/>
          <a:ln w="28575">
            <a:solidFill>
              <a:schemeClr val="tx1"/>
            </a:solidFill>
            <a:round/>
            <a:headEnd/>
            <a:tailEnd type="triangle" w="med" len="med"/>
          </a:ln>
        </p:spPr>
        <p:txBody>
          <a:bodyPr/>
          <a:lstStyle/>
          <a:p>
            <a:endParaRPr lang="en-US"/>
          </a:p>
        </p:txBody>
      </p:sp>
      <p:sp>
        <p:nvSpPr>
          <p:cNvPr id="3087" name="Line 41"/>
          <p:cNvSpPr>
            <a:spLocks noChangeShapeType="1"/>
          </p:cNvSpPr>
          <p:nvPr/>
        </p:nvSpPr>
        <p:spPr bwMode="auto">
          <a:xfrm flipH="1">
            <a:off x="3490913" y="4267200"/>
            <a:ext cx="1143000" cy="609600"/>
          </a:xfrm>
          <a:prstGeom prst="line">
            <a:avLst/>
          </a:prstGeom>
          <a:noFill/>
          <a:ln w="28575">
            <a:solidFill>
              <a:schemeClr val="tx1"/>
            </a:solidFill>
            <a:round/>
            <a:headEnd/>
            <a:tailEnd type="triangle" w="med" len="med"/>
          </a:ln>
        </p:spPr>
        <p:txBody>
          <a:bodyPr/>
          <a:lstStyle/>
          <a:p>
            <a:endParaRPr lang="en-US"/>
          </a:p>
        </p:txBody>
      </p:sp>
      <p:sp>
        <p:nvSpPr>
          <p:cNvPr id="3088" name="Line 42"/>
          <p:cNvSpPr>
            <a:spLocks noChangeShapeType="1"/>
          </p:cNvSpPr>
          <p:nvPr/>
        </p:nvSpPr>
        <p:spPr bwMode="auto">
          <a:xfrm>
            <a:off x="4633913" y="4267200"/>
            <a:ext cx="0" cy="609600"/>
          </a:xfrm>
          <a:prstGeom prst="line">
            <a:avLst/>
          </a:prstGeom>
          <a:noFill/>
          <a:ln w="28575">
            <a:solidFill>
              <a:schemeClr val="tx1"/>
            </a:solidFill>
            <a:round/>
            <a:headEnd/>
            <a:tailEnd type="triangle" w="med" len="med"/>
          </a:ln>
        </p:spPr>
        <p:txBody>
          <a:bodyPr/>
          <a:lstStyle/>
          <a:p>
            <a:endParaRPr lang="en-US"/>
          </a:p>
        </p:txBody>
      </p:sp>
      <p:sp>
        <p:nvSpPr>
          <p:cNvPr id="3089" name="Line 44"/>
          <p:cNvSpPr>
            <a:spLocks noChangeShapeType="1"/>
          </p:cNvSpPr>
          <p:nvPr/>
        </p:nvSpPr>
        <p:spPr bwMode="auto">
          <a:xfrm>
            <a:off x="4633913" y="4267200"/>
            <a:ext cx="1219200" cy="609600"/>
          </a:xfrm>
          <a:prstGeom prst="line">
            <a:avLst/>
          </a:prstGeom>
          <a:noFill/>
          <a:ln w="28575">
            <a:solidFill>
              <a:schemeClr val="tx1"/>
            </a:solidFill>
            <a:round/>
            <a:headEnd/>
            <a:tailEnd type="triangle" w="med" len="med"/>
          </a:ln>
        </p:spPr>
        <p:txBody>
          <a:bodyPr/>
          <a:lstStyle/>
          <a:p>
            <a:endParaRPr lang="en-US"/>
          </a:p>
        </p:txBody>
      </p:sp>
      <p:sp>
        <p:nvSpPr>
          <p:cNvPr id="3090" name="Line 45"/>
          <p:cNvSpPr>
            <a:spLocks noChangeShapeType="1"/>
          </p:cNvSpPr>
          <p:nvPr/>
        </p:nvSpPr>
        <p:spPr bwMode="auto">
          <a:xfrm>
            <a:off x="4633913" y="4267200"/>
            <a:ext cx="2362200" cy="609600"/>
          </a:xfrm>
          <a:prstGeom prst="line">
            <a:avLst/>
          </a:prstGeom>
          <a:noFill/>
          <a:ln w="28575">
            <a:solidFill>
              <a:schemeClr val="tx1"/>
            </a:solidFill>
            <a:round/>
            <a:headEnd/>
            <a:tailEnd type="triangle" w="med" len="med"/>
          </a:ln>
        </p:spPr>
        <p:txBody>
          <a:bodyPr/>
          <a:lstStyle/>
          <a:p>
            <a:endParaRPr lang="en-US"/>
          </a:p>
        </p:txBody>
      </p:sp>
      <p:sp>
        <p:nvSpPr>
          <p:cNvPr id="3091" name="Line 46"/>
          <p:cNvSpPr>
            <a:spLocks noChangeShapeType="1"/>
          </p:cNvSpPr>
          <p:nvPr/>
        </p:nvSpPr>
        <p:spPr bwMode="auto">
          <a:xfrm>
            <a:off x="4633913" y="4267200"/>
            <a:ext cx="3429000" cy="609600"/>
          </a:xfrm>
          <a:prstGeom prst="line">
            <a:avLst/>
          </a:prstGeom>
          <a:noFill/>
          <a:ln w="28575">
            <a:solidFill>
              <a:schemeClr val="tx1"/>
            </a:solidFill>
            <a:round/>
            <a:headEnd/>
            <a:tailEnd type="triangle" w="med" len="med"/>
          </a:ln>
        </p:spPr>
        <p:txBody>
          <a:bodyPr/>
          <a:lstStyle/>
          <a:p>
            <a:endParaRPr lang="en-US"/>
          </a:p>
        </p:txBody>
      </p:sp>
      <p:sp>
        <p:nvSpPr>
          <p:cNvPr id="3092" name="Rectangle 47"/>
          <p:cNvSpPr>
            <a:spLocks noChangeArrowheads="1"/>
          </p:cNvSpPr>
          <p:nvPr/>
        </p:nvSpPr>
        <p:spPr bwMode="auto">
          <a:xfrm>
            <a:off x="696913" y="2133600"/>
            <a:ext cx="1689100" cy="381000"/>
          </a:xfrm>
          <a:prstGeom prst="rect">
            <a:avLst/>
          </a:prstGeom>
          <a:solidFill>
            <a:srgbClr val="CC66FF"/>
          </a:solidFill>
          <a:ln w="9525">
            <a:miter lim="800000"/>
            <a:headEnd/>
            <a:tailEnd/>
          </a:ln>
          <a:scene3d>
            <a:camera prst="legacyPerspectiveBottom"/>
            <a:lightRig rig="legacyFlat3" dir="t"/>
          </a:scene3d>
          <a:sp3d extrusionH="887400" prstMaterial="legacyMatte">
            <a:bevelT w="13500" h="13500" prst="angle"/>
            <a:bevelB w="13500" h="13500" prst="angle"/>
            <a:extrusionClr>
              <a:srgbClr val="CC66FF"/>
            </a:extrusionClr>
          </a:sp3d>
        </p:spPr>
        <p:txBody>
          <a:bodyPr wrap="none" anchor="ctr">
            <a:flatTx/>
          </a:bodyPr>
          <a:lstStyle/>
          <a:p>
            <a:pPr algn="ctr" defTabSz="1017588"/>
            <a:r>
              <a:rPr lang="en-US" sz="1400" b="1">
                <a:solidFill>
                  <a:schemeClr val="bg1"/>
                </a:solidFill>
                <a:latin typeface="Tahoma" pitchFamily="34" charset="0"/>
              </a:rPr>
              <a:t>Guru Bidang Study</a:t>
            </a:r>
          </a:p>
          <a:p>
            <a:pPr algn="ctr" defTabSz="1017588"/>
            <a:endParaRPr lang="en-US" sz="1200" b="1">
              <a:solidFill>
                <a:schemeClr val="bg1"/>
              </a:solidFill>
              <a:latin typeface="Tahoma" pitchFamily="34" charset="0"/>
            </a:endParaRPr>
          </a:p>
        </p:txBody>
      </p:sp>
      <p:sp>
        <p:nvSpPr>
          <p:cNvPr id="2096" name="Rectangle 48"/>
          <p:cNvSpPr>
            <a:spLocks noChangeArrowheads="1"/>
          </p:cNvSpPr>
          <p:nvPr/>
        </p:nvSpPr>
        <p:spPr bwMode="auto">
          <a:xfrm>
            <a:off x="290513" y="2743200"/>
            <a:ext cx="2286000" cy="457200"/>
          </a:xfrm>
          <a:prstGeom prst="rect">
            <a:avLst/>
          </a:prstGeom>
          <a:solidFill>
            <a:srgbClr val="FF99FF"/>
          </a:solidFill>
          <a:ln w="9525">
            <a:noFill/>
            <a:miter lim="800000"/>
            <a:headEnd/>
            <a:tailEnd/>
          </a:ln>
          <a:effectLst>
            <a:outerShdw dist="107763" dir="18900000" algn="ctr" rotWithShape="0">
              <a:srgbClr val="808080">
                <a:alpha val="50000"/>
              </a:srgbClr>
            </a:outerShdw>
          </a:effectLst>
        </p:spPr>
        <p:txBody>
          <a:bodyPr wrap="none" anchor="ctr"/>
          <a:lstStyle/>
          <a:p>
            <a:pPr algn="ctr" defTabSz="1017588">
              <a:defRPr/>
            </a:pPr>
            <a:r>
              <a:rPr lang="en-US" sz="1200" b="1">
                <a:latin typeface="Tahoma" pitchFamily="34" charset="0"/>
              </a:rPr>
              <a:t>MUSDA KHAIRANI, S.Pd</a:t>
            </a:r>
          </a:p>
        </p:txBody>
      </p:sp>
      <p:sp>
        <p:nvSpPr>
          <p:cNvPr id="3094" name="Line 50"/>
          <p:cNvSpPr>
            <a:spLocks noChangeShapeType="1"/>
          </p:cNvSpPr>
          <p:nvPr/>
        </p:nvSpPr>
        <p:spPr bwMode="auto">
          <a:xfrm>
            <a:off x="1458913" y="2514600"/>
            <a:ext cx="0" cy="228600"/>
          </a:xfrm>
          <a:prstGeom prst="line">
            <a:avLst/>
          </a:prstGeom>
          <a:noFill/>
          <a:ln w="38100">
            <a:solidFill>
              <a:srgbClr val="FF0066"/>
            </a:solidFill>
            <a:round/>
            <a:headEnd/>
            <a:tailEnd type="stealth" w="med" len="med"/>
          </a:ln>
        </p:spPr>
        <p:txBody>
          <a:bodyPr/>
          <a:lstStyle/>
          <a:p>
            <a:endParaRPr lang="en-US"/>
          </a:p>
        </p:txBody>
      </p:sp>
      <p:sp>
        <p:nvSpPr>
          <p:cNvPr id="3095" name="Line 51"/>
          <p:cNvSpPr>
            <a:spLocks noChangeShapeType="1"/>
          </p:cNvSpPr>
          <p:nvPr/>
        </p:nvSpPr>
        <p:spPr bwMode="auto">
          <a:xfrm>
            <a:off x="1458913" y="3200400"/>
            <a:ext cx="0" cy="228600"/>
          </a:xfrm>
          <a:prstGeom prst="line">
            <a:avLst/>
          </a:prstGeom>
          <a:noFill/>
          <a:ln w="9525">
            <a:solidFill>
              <a:schemeClr val="bg1"/>
            </a:solidFill>
            <a:round/>
            <a:headEnd/>
            <a:tailEnd type="triangle" w="med" len="med"/>
          </a:ln>
        </p:spPr>
        <p:txBody>
          <a:bodyPr/>
          <a:lstStyle/>
          <a:p>
            <a:endParaRPr lang="en-US"/>
          </a:p>
        </p:txBody>
      </p:sp>
      <p:sp>
        <p:nvSpPr>
          <p:cNvPr id="3096" name="AutoShape 59"/>
          <p:cNvSpPr>
            <a:spLocks noChangeArrowheads="1"/>
          </p:cNvSpPr>
          <p:nvPr/>
        </p:nvSpPr>
        <p:spPr bwMode="auto">
          <a:xfrm rot="10800000">
            <a:off x="2373313" y="2235200"/>
            <a:ext cx="1384300" cy="152400"/>
          </a:xfrm>
          <a:prstGeom prst="leftArrow">
            <a:avLst>
              <a:gd name="adj1" fmla="val 50000"/>
              <a:gd name="adj2" fmla="val 227083"/>
            </a:avLst>
          </a:prstGeom>
          <a:solidFill>
            <a:srgbClr val="FF3300"/>
          </a:solidFill>
          <a:ln w="9525">
            <a:solidFill>
              <a:srgbClr val="000000"/>
            </a:solidFill>
            <a:miter lim="800000"/>
            <a:headEnd/>
            <a:tailEnd/>
          </a:ln>
        </p:spPr>
        <p:txBody>
          <a:bodyPr wrap="none" anchor="ctr"/>
          <a:lstStyle/>
          <a:p>
            <a:endParaRPr lang="en-US"/>
          </a:p>
        </p:txBody>
      </p:sp>
      <p:sp>
        <p:nvSpPr>
          <p:cNvPr id="3097" name="AutoShape 60"/>
          <p:cNvSpPr>
            <a:spLocks noChangeArrowheads="1"/>
          </p:cNvSpPr>
          <p:nvPr/>
        </p:nvSpPr>
        <p:spPr bwMode="auto">
          <a:xfrm>
            <a:off x="4519613" y="2603500"/>
            <a:ext cx="152400" cy="457200"/>
          </a:xfrm>
          <a:prstGeom prst="downArrow">
            <a:avLst>
              <a:gd name="adj1" fmla="val 50000"/>
              <a:gd name="adj2" fmla="val 75000"/>
            </a:avLst>
          </a:prstGeom>
          <a:solidFill>
            <a:srgbClr val="FF0066"/>
          </a:solidFill>
          <a:ln w="9525">
            <a:solidFill>
              <a:srgbClr val="669900"/>
            </a:solidFill>
            <a:miter lim="800000"/>
            <a:headEnd/>
            <a:tailEnd/>
          </a:ln>
        </p:spPr>
        <p:txBody>
          <a:bodyPr vert="eaVert" wrap="none" anchor="ctr"/>
          <a:lstStyle/>
          <a:p>
            <a:endParaRPr lang="en-US"/>
          </a:p>
        </p:txBody>
      </p:sp>
      <p:sp>
        <p:nvSpPr>
          <p:cNvPr id="2109" name="Rectangle 61"/>
          <p:cNvSpPr>
            <a:spLocks noChangeArrowheads="1"/>
          </p:cNvSpPr>
          <p:nvPr/>
        </p:nvSpPr>
        <p:spPr bwMode="auto">
          <a:xfrm>
            <a:off x="290513" y="3200400"/>
            <a:ext cx="2286000" cy="457200"/>
          </a:xfrm>
          <a:prstGeom prst="rect">
            <a:avLst/>
          </a:prstGeom>
          <a:solidFill>
            <a:srgbClr val="FF99FF"/>
          </a:solidFill>
          <a:ln w="9525">
            <a:noFill/>
            <a:miter lim="800000"/>
            <a:headEnd/>
            <a:tailEnd/>
          </a:ln>
          <a:effectLst>
            <a:outerShdw dist="107763" dir="18900000" algn="ctr" rotWithShape="0">
              <a:srgbClr val="808080">
                <a:alpha val="50000"/>
              </a:srgbClr>
            </a:outerShdw>
          </a:effectLst>
        </p:spPr>
        <p:txBody>
          <a:bodyPr wrap="none" anchor="ctr"/>
          <a:lstStyle/>
          <a:p>
            <a:pPr algn="ctr" defTabSz="1017588">
              <a:defRPr/>
            </a:pPr>
            <a:r>
              <a:rPr lang="id-ID" sz="1200" b="1">
                <a:latin typeface="Tahoma" pitchFamily="34" charset="0"/>
              </a:rPr>
              <a:t>NIP. 19810405 200604 2021</a:t>
            </a:r>
            <a:endParaRPr lang="en-US" sz="1200" b="1">
              <a:latin typeface="Tahoma" pitchFamily="34" charset="0"/>
            </a:endParaRPr>
          </a:p>
        </p:txBody>
      </p:sp>
      <p:sp>
        <p:nvSpPr>
          <p:cNvPr id="3100" name="WordArt 28"/>
          <p:cNvSpPr>
            <a:spLocks noChangeArrowheads="1" noChangeShapeType="1" noTextEdit="1"/>
          </p:cNvSpPr>
          <p:nvPr/>
        </p:nvSpPr>
        <p:spPr bwMode="auto">
          <a:xfrm>
            <a:off x="1249363" y="533400"/>
            <a:ext cx="6467475" cy="647700"/>
          </a:xfrm>
          <a:prstGeom prst="rect">
            <a:avLst/>
          </a:prstGeom>
        </p:spPr>
        <p:txBody>
          <a:bodyPr wrap="none" fromWordArt="1">
            <a:prstTxWarp prst="textChevron">
              <a:avLst>
                <a:gd name="adj" fmla="val 25000"/>
              </a:avLst>
            </a:prstTxWarp>
          </a:bodyPr>
          <a:lstStyle/>
          <a:p>
            <a:pPr algn="ctr"/>
            <a:r>
              <a:rPr lang="en-US" sz="3600" kern="1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PENDIDIKAN PENJASKES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00"/>
                                        </p:tgtEl>
                                        <p:attrNameLst>
                                          <p:attrName>style.visibility</p:attrName>
                                        </p:attrNameLst>
                                      </p:cBhvr>
                                      <p:to>
                                        <p:strVal val="visible"/>
                                      </p:to>
                                    </p:set>
                                    <p:animEffect transition="in" filter="box(in)">
                                      <p:cBhvr>
                                        <p:cTn id="7" dur="500"/>
                                        <p:tgtEl>
                                          <p:spTgt spid="310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3100"/>
                                        </p:tgtEl>
                                      </p:cBhvr>
                                    </p:animEffect>
                                    <p:set>
                                      <p:cBhvr>
                                        <p:cTn id="12" dur="1" fill="hold">
                                          <p:stCondLst>
                                            <p:cond delay="499"/>
                                          </p:stCondLst>
                                        </p:cTn>
                                        <p:tgtEl>
                                          <p:spTgt spid="3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animBg="1"/>
      <p:bldP spid="3100"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90513" y="609600"/>
            <a:ext cx="8229600" cy="1143000"/>
          </a:xfrm>
        </p:spPr>
        <p:txBody>
          <a:bodyPr/>
          <a:lstStyle/>
          <a:p>
            <a:r>
              <a:rPr lang="id-ID" b="1" i="1" smtClean="0">
                <a:solidFill>
                  <a:schemeClr val="bg1"/>
                </a:solidFill>
              </a:rPr>
              <a:t>a. Teknik tanpa bola (teknik badan)</a:t>
            </a:r>
            <a:endParaRPr lang="en-US" b="1" i="1" smtClean="0">
              <a:solidFill>
                <a:schemeClr val="bg1"/>
              </a:solidFill>
            </a:endParaRPr>
          </a:p>
        </p:txBody>
      </p:sp>
      <p:sp>
        <p:nvSpPr>
          <p:cNvPr id="25603" name="Rectangle 3"/>
          <p:cNvSpPr>
            <a:spLocks noGrp="1" noChangeArrowheads="1"/>
          </p:cNvSpPr>
          <p:nvPr>
            <p:ph type="body" idx="1"/>
          </p:nvPr>
        </p:nvSpPr>
        <p:spPr>
          <a:xfrm>
            <a:off x="366713" y="2133600"/>
            <a:ext cx="8153400" cy="3810000"/>
          </a:xfrm>
        </p:spPr>
        <p:txBody>
          <a:bodyPr/>
          <a:lstStyle/>
          <a:p>
            <a:pPr marL="0" indent="723900" algn="just">
              <a:buFont typeface="Wingdings" pitchFamily="2" charset="2"/>
              <a:buNone/>
            </a:pPr>
            <a:r>
              <a:rPr lang="id-ID" sz="4000" smtClean="0">
                <a:solidFill>
                  <a:schemeClr val="bg1"/>
                </a:solidFill>
              </a:rPr>
              <a:t>Teknik badan adalah cara pemain menguasai gerak tubuhnya dalam permainan, yang menyangkut cara</a:t>
            </a:r>
            <a:r>
              <a:rPr lang="id-ID" sz="4000" smtClean="0"/>
              <a:t> </a:t>
            </a:r>
            <a:r>
              <a:rPr lang="id-ID" sz="4000" smtClean="0">
                <a:solidFill>
                  <a:srgbClr val="CCCC00"/>
                </a:solidFill>
              </a:rPr>
              <a:t>berlari, cara melompat, dan cara gerak tipu badan.</a:t>
            </a:r>
            <a:endParaRPr lang="en-US" sz="4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47675" y="274638"/>
            <a:ext cx="8066088" cy="792162"/>
          </a:xfrm>
        </p:spPr>
        <p:txBody>
          <a:bodyPr/>
          <a:lstStyle/>
          <a:p>
            <a:r>
              <a:rPr lang="id-ID" i="1" smtClean="0">
                <a:solidFill>
                  <a:schemeClr val="bg1"/>
                </a:solidFill>
              </a:rPr>
              <a:t>b. Teknik dengan bola</a:t>
            </a:r>
            <a:endParaRPr lang="en-US" i="1" smtClean="0">
              <a:solidFill>
                <a:schemeClr val="bg1"/>
              </a:solidFill>
            </a:endParaRPr>
          </a:p>
        </p:txBody>
      </p:sp>
      <p:sp>
        <p:nvSpPr>
          <p:cNvPr id="26627" name="Rectangle 3"/>
          <p:cNvSpPr>
            <a:spLocks noGrp="1" noChangeArrowheads="1"/>
          </p:cNvSpPr>
          <p:nvPr>
            <p:ph type="body" idx="1"/>
          </p:nvPr>
        </p:nvSpPr>
        <p:spPr>
          <a:xfrm>
            <a:off x="366713" y="990600"/>
            <a:ext cx="8229600" cy="1295400"/>
          </a:xfrm>
        </p:spPr>
        <p:txBody>
          <a:bodyPr/>
          <a:lstStyle/>
          <a:p>
            <a:pPr marL="0" indent="533400" algn="just">
              <a:buFont typeface="Wingdings" pitchFamily="2" charset="2"/>
              <a:buNone/>
            </a:pPr>
            <a:r>
              <a:rPr lang="id-ID" sz="2900" b="1" smtClean="0">
                <a:solidFill>
                  <a:schemeClr val="bg1"/>
                </a:solidFill>
              </a:rPr>
              <a:t>Beberapa latihan yang menggunakan bola :</a:t>
            </a:r>
            <a:endParaRPr lang="en-US" sz="2900" b="1" smtClean="0">
              <a:solidFill>
                <a:schemeClr val="bg1"/>
              </a:solidFill>
            </a:endParaRPr>
          </a:p>
        </p:txBody>
      </p:sp>
      <p:sp>
        <p:nvSpPr>
          <p:cNvPr id="26628" name="Rectangle 4"/>
          <p:cNvSpPr>
            <a:spLocks noChangeArrowheads="1"/>
          </p:cNvSpPr>
          <p:nvPr/>
        </p:nvSpPr>
        <p:spPr bwMode="auto">
          <a:xfrm>
            <a:off x="366713" y="1447800"/>
            <a:ext cx="8072437" cy="457200"/>
          </a:xfrm>
          <a:prstGeom prst="rect">
            <a:avLst/>
          </a:prstGeom>
          <a:noFill/>
          <a:ln w="9525">
            <a:noFill/>
            <a:miter lim="800000"/>
            <a:headEnd/>
            <a:tailEnd/>
          </a:ln>
        </p:spPr>
        <p:txBody>
          <a:bodyPr/>
          <a:lstStyle/>
          <a:p>
            <a:pPr marL="533400" indent="-533400" algn="just">
              <a:spcBef>
                <a:spcPct val="20000"/>
              </a:spcBef>
              <a:buClr>
                <a:schemeClr val="accent1"/>
              </a:buClr>
              <a:buFont typeface="Wingdings" pitchFamily="2" charset="2"/>
              <a:buNone/>
            </a:pPr>
            <a:r>
              <a:rPr lang="id-ID" sz="3200" b="1" i="1" u="sng">
                <a:solidFill>
                  <a:schemeClr val="bg1"/>
                </a:solidFill>
              </a:rPr>
              <a:t>1.	Teknik menendang bola</a:t>
            </a:r>
            <a:endParaRPr lang="en-US" sz="3200" b="1" u="sng">
              <a:solidFill>
                <a:schemeClr val="bg1"/>
              </a:solidFill>
            </a:endParaRPr>
          </a:p>
        </p:txBody>
      </p:sp>
      <p:sp>
        <p:nvSpPr>
          <p:cNvPr id="26629" name="Rectangle 5"/>
          <p:cNvSpPr>
            <a:spLocks noChangeArrowheads="1"/>
          </p:cNvSpPr>
          <p:nvPr/>
        </p:nvSpPr>
        <p:spPr bwMode="auto">
          <a:xfrm>
            <a:off x="366713" y="2209800"/>
            <a:ext cx="8077200" cy="4038600"/>
          </a:xfrm>
          <a:prstGeom prst="rect">
            <a:avLst/>
          </a:prstGeom>
          <a:noFill/>
          <a:ln w="9525">
            <a:noFill/>
            <a:miter lim="800000"/>
            <a:headEnd/>
            <a:tailEnd/>
          </a:ln>
        </p:spPr>
        <p:txBody>
          <a:bodyPr/>
          <a:lstStyle/>
          <a:p>
            <a:pPr marL="533400" algn="just">
              <a:spcBef>
                <a:spcPct val="20000"/>
              </a:spcBef>
              <a:buClr>
                <a:schemeClr val="accent1"/>
              </a:buClr>
              <a:buFont typeface="Wingdings" pitchFamily="2" charset="2"/>
              <a:buNone/>
            </a:pPr>
            <a:r>
              <a:rPr lang="id-ID" sz="2900" b="1">
                <a:solidFill>
                  <a:schemeClr val="bg1"/>
                </a:solidFill>
              </a:rPr>
              <a:t>Menendang merupakan faktor terpenting dan utama dalam permainan sepak bola.</a:t>
            </a:r>
          </a:p>
          <a:p>
            <a:pPr marL="533400" algn="just">
              <a:spcBef>
                <a:spcPct val="20000"/>
              </a:spcBef>
              <a:buClr>
                <a:schemeClr val="accent1"/>
              </a:buClr>
              <a:buFont typeface="Wingdings" pitchFamily="2" charset="2"/>
              <a:buNone/>
            </a:pPr>
            <a:r>
              <a:rPr lang="id-ID" sz="2900" b="1">
                <a:solidFill>
                  <a:schemeClr val="bg1"/>
                </a:solidFill>
              </a:rPr>
              <a:t>Teknik ini memerlukan kemampuan mengukur jarak dan arah. Oleh karena itu, seorang pemain yang hendak menendang bola harus dapat mengukur sejauh manakah tendangannya dapat dicapai dan ke arah manakah bola itu hendak dituju.</a:t>
            </a:r>
            <a:endParaRPr lang="en-US" sz="2900" b="1">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47675" y="274638"/>
            <a:ext cx="8066088" cy="1706562"/>
          </a:xfrm>
        </p:spPr>
        <p:txBody>
          <a:bodyPr/>
          <a:lstStyle/>
          <a:p>
            <a:r>
              <a:rPr lang="id-ID" sz="4200" smtClean="0">
                <a:solidFill>
                  <a:schemeClr val="bg1"/>
                </a:solidFill>
              </a:rPr>
              <a:t>Contoh teknik menendang dengan bola :</a:t>
            </a:r>
            <a:endParaRPr lang="en-US" sz="4200" smtClean="0">
              <a:solidFill>
                <a:schemeClr val="bg1"/>
              </a:solidFill>
            </a:endParaRPr>
          </a:p>
        </p:txBody>
      </p:sp>
      <p:sp>
        <p:nvSpPr>
          <p:cNvPr id="27651" name="Rectangle 3"/>
          <p:cNvSpPr>
            <a:spLocks noGrp="1" noChangeArrowheads="1"/>
          </p:cNvSpPr>
          <p:nvPr>
            <p:ph type="body" idx="1"/>
          </p:nvPr>
        </p:nvSpPr>
        <p:spPr>
          <a:xfrm>
            <a:off x="442913" y="2286000"/>
            <a:ext cx="8077200" cy="3886200"/>
          </a:xfrm>
        </p:spPr>
        <p:txBody>
          <a:bodyPr/>
          <a:lstStyle/>
          <a:p>
            <a:pPr marL="533400" indent="-533400"/>
            <a:r>
              <a:rPr lang="id-ID" sz="3800" b="1" smtClean="0">
                <a:solidFill>
                  <a:srgbClr val="669900"/>
                </a:solidFill>
              </a:rPr>
              <a:t>Menendang dengan kaki bagian dalam</a:t>
            </a:r>
          </a:p>
          <a:p>
            <a:pPr marL="533400" indent="-533400"/>
            <a:r>
              <a:rPr lang="id-ID" sz="3800" b="1" smtClean="0">
                <a:solidFill>
                  <a:srgbClr val="669900"/>
                </a:solidFill>
              </a:rPr>
              <a:t>Menendang dengan punggung kaki</a:t>
            </a:r>
          </a:p>
          <a:p>
            <a:pPr marL="533400" indent="-533400" algn="just"/>
            <a:r>
              <a:rPr lang="id-ID" sz="3800" b="1" smtClean="0">
                <a:solidFill>
                  <a:srgbClr val="669900"/>
                </a:solidFill>
              </a:rPr>
              <a:t>Menendang dengan punggung kaki  bagian luar</a:t>
            </a:r>
            <a:endParaRPr lang="en-US" sz="3800" b="1" smtClean="0">
              <a:solidFill>
                <a:srgbClr val="6699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42913" y="533400"/>
            <a:ext cx="8066087" cy="1143000"/>
          </a:xfrm>
        </p:spPr>
        <p:txBody>
          <a:bodyPr/>
          <a:lstStyle/>
          <a:p>
            <a:r>
              <a:rPr lang="id-ID" sz="3500" b="1" i="1" u="sng" smtClean="0">
                <a:solidFill>
                  <a:schemeClr val="bg1"/>
                </a:solidFill>
              </a:rPr>
              <a:t>2. Teknik menahan bola</a:t>
            </a:r>
            <a:endParaRPr lang="en-US" sz="3500" b="1" i="1" u="sng" smtClean="0">
              <a:solidFill>
                <a:schemeClr val="bg1"/>
              </a:solidFill>
            </a:endParaRPr>
          </a:p>
        </p:txBody>
      </p:sp>
      <p:sp>
        <p:nvSpPr>
          <p:cNvPr id="28675" name="Rectangle 3"/>
          <p:cNvSpPr>
            <a:spLocks noGrp="1" noChangeArrowheads="1"/>
          </p:cNvSpPr>
          <p:nvPr>
            <p:ph type="body" idx="1"/>
          </p:nvPr>
        </p:nvSpPr>
        <p:spPr>
          <a:xfrm>
            <a:off x="442913" y="1905000"/>
            <a:ext cx="8066087" cy="4530725"/>
          </a:xfrm>
        </p:spPr>
        <p:txBody>
          <a:bodyPr/>
          <a:lstStyle/>
          <a:p>
            <a:pPr marL="0" indent="0" algn="just">
              <a:buFont typeface="Wingdings" pitchFamily="2" charset="2"/>
              <a:buNone/>
            </a:pPr>
            <a:r>
              <a:rPr lang="id-ID" sz="3400" b="1" smtClean="0">
                <a:solidFill>
                  <a:schemeClr val="bg1"/>
                </a:solidFill>
              </a:rPr>
              <a:t>Ada tiga macam jalan bola, yang masing-masing memerlukan cara tersendiri untuk menahannya.</a:t>
            </a:r>
          </a:p>
          <a:p>
            <a:pPr marL="0" indent="0" algn="just">
              <a:buFont typeface="Wingdings" pitchFamily="2" charset="2"/>
              <a:buNone/>
            </a:pPr>
            <a:r>
              <a:rPr lang="id-ID" sz="3400" b="1" smtClean="0">
                <a:solidFill>
                  <a:srgbClr val="FF99FF"/>
                </a:solidFill>
              </a:rPr>
              <a:t>Pertama</a:t>
            </a:r>
            <a:r>
              <a:rPr lang="id-ID" sz="3400" b="1" smtClean="0"/>
              <a:t> </a:t>
            </a:r>
            <a:r>
              <a:rPr lang="id-ID" sz="3400" b="1" smtClean="0">
                <a:solidFill>
                  <a:schemeClr val="bg1"/>
                </a:solidFill>
              </a:rPr>
              <a:t>bola menyusur tanah (ground ball)</a:t>
            </a:r>
            <a:r>
              <a:rPr lang="id-ID" sz="3400" b="1" smtClean="0"/>
              <a:t> </a:t>
            </a:r>
            <a:r>
              <a:rPr lang="id-ID" sz="3400" b="1" smtClean="0">
                <a:solidFill>
                  <a:srgbClr val="FF99FF"/>
                </a:solidFill>
              </a:rPr>
              <a:t>kedua</a:t>
            </a:r>
            <a:r>
              <a:rPr lang="id-ID" sz="3400" b="1" smtClean="0"/>
              <a:t> </a:t>
            </a:r>
            <a:r>
              <a:rPr lang="id-ID" sz="3400" b="1" smtClean="0">
                <a:solidFill>
                  <a:schemeClr val="bg1"/>
                </a:solidFill>
              </a:rPr>
              <a:t>bola memantul (bouncing ball) dan</a:t>
            </a:r>
            <a:r>
              <a:rPr lang="id-ID" sz="3400" b="1" smtClean="0"/>
              <a:t> </a:t>
            </a:r>
            <a:r>
              <a:rPr lang="id-ID" sz="3400" b="1" smtClean="0">
                <a:solidFill>
                  <a:srgbClr val="FF99FF"/>
                </a:solidFill>
              </a:rPr>
              <a:t>ketiga</a:t>
            </a:r>
            <a:r>
              <a:rPr lang="id-ID" sz="3400" b="1" smtClean="0"/>
              <a:t> </a:t>
            </a:r>
            <a:r>
              <a:rPr lang="id-ID" sz="3400" b="1" smtClean="0">
                <a:solidFill>
                  <a:schemeClr val="bg1"/>
                </a:solidFill>
              </a:rPr>
              <a:t>bola tinggi.</a:t>
            </a:r>
          </a:p>
          <a:p>
            <a:pPr marL="0" indent="0" algn="just">
              <a:buFont typeface="Wingdings" pitchFamily="2" charset="2"/>
              <a:buNone/>
            </a:pPr>
            <a:r>
              <a:rPr lang="id-ID" sz="3400" b="1" smtClean="0"/>
              <a:t> </a:t>
            </a:r>
            <a:endParaRPr lang="en-US" sz="3400" b="1"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id-ID" sz="3400" b="1" smtClean="0">
                <a:solidFill>
                  <a:schemeClr val="bg1"/>
                </a:solidFill>
              </a:rPr>
              <a:t>Tehnik menahan bola antara lain :</a:t>
            </a:r>
            <a:endParaRPr lang="en-US" sz="3400" b="1" smtClean="0">
              <a:solidFill>
                <a:schemeClr val="bg1"/>
              </a:solidFill>
            </a:endParaRPr>
          </a:p>
        </p:txBody>
      </p:sp>
      <p:sp>
        <p:nvSpPr>
          <p:cNvPr id="29699" name="Rectangle 3"/>
          <p:cNvSpPr>
            <a:spLocks noGrp="1" noChangeArrowheads="1"/>
          </p:cNvSpPr>
          <p:nvPr>
            <p:ph type="body" idx="1"/>
          </p:nvPr>
        </p:nvSpPr>
        <p:spPr/>
        <p:txBody>
          <a:bodyPr/>
          <a:lstStyle/>
          <a:p>
            <a:pPr algn="just">
              <a:lnSpc>
                <a:spcPct val="90000"/>
              </a:lnSpc>
              <a:buClr>
                <a:srgbClr val="CC0000"/>
              </a:buClr>
            </a:pPr>
            <a:r>
              <a:rPr lang="id-ID" sz="3000" b="1" smtClean="0">
                <a:solidFill>
                  <a:srgbClr val="FF0066"/>
                </a:solidFill>
              </a:rPr>
              <a:t>Menahan bola menyusur tanah dengan kaki bagian dalam dan dengan telapak kaki.</a:t>
            </a:r>
          </a:p>
          <a:p>
            <a:pPr algn="just">
              <a:lnSpc>
                <a:spcPct val="90000"/>
              </a:lnSpc>
              <a:buClr>
                <a:srgbClr val="CC0000"/>
              </a:buClr>
            </a:pPr>
            <a:r>
              <a:rPr lang="id-ID" sz="3000" b="1" smtClean="0">
                <a:solidFill>
                  <a:srgbClr val="FF0066"/>
                </a:solidFill>
              </a:rPr>
              <a:t>Menahan bola memantul dengan kaki bagian dalam, dengan kaki bagian luar, dengan telapak kaki, dengan perut.</a:t>
            </a:r>
          </a:p>
          <a:p>
            <a:pPr algn="just">
              <a:lnSpc>
                <a:spcPct val="90000"/>
              </a:lnSpc>
              <a:buClr>
                <a:srgbClr val="CC0000"/>
              </a:buClr>
            </a:pPr>
            <a:r>
              <a:rPr lang="id-ID" sz="3000" b="1" smtClean="0">
                <a:solidFill>
                  <a:srgbClr val="FF0066"/>
                </a:solidFill>
              </a:rPr>
              <a:t>Menahan bola di udara (tanpa jatuh ke tanah) dengan kaki bagiain dalam, dengan paha, dengan dada, dengan kepala dan dengan punggung kaki.</a:t>
            </a:r>
            <a:endParaRPr lang="en-US" sz="3000" b="1" smtClean="0">
              <a:solidFill>
                <a:srgbClr val="FF0066"/>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id-ID" sz="3400" b="1" i="1" u="sng" smtClean="0">
                <a:solidFill>
                  <a:schemeClr val="bg1"/>
                </a:solidFill>
              </a:rPr>
              <a:t>3. Teknik menggiring bola (dribbling)</a:t>
            </a:r>
            <a:endParaRPr lang="en-US" sz="3400" b="1" i="1" u="sng" smtClean="0">
              <a:solidFill>
                <a:schemeClr val="bg1"/>
              </a:solidFill>
            </a:endParaRPr>
          </a:p>
        </p:txBody>
      </p:sp>
      <p:sp>
        <p:nvSpPr>
          <p:cNvPr id="30723" name="Rectangle 3"/>
          <p:cNvSpPr>
            <a:spLocks noGrp="1" noChangeArrowheads="1"/>
          </p:cNvSpPr>
          <p:nvPr>
            <p:ph type="body" idx="1"/>
          </p:nvPr>
        </p:nvSpPr>
        <p:spPr/>
        <p:txBody>
          <a:bodyPr/>
          <a:lstStyle/>
          <a:p>
            <a:pPr marL="0" indent="0" algn="just">
              <a:lnSpc>
                <a:spcPct val="90000"/>
              </a:lnSpc>
              <a:buFont typeface="Wingdings" pitchFamily="2" charset="2"/>
              <a:buNone/>
            </a:pPr>
            <a:r>
              <a:rPr lang="id-ID" b="1" smtClean="0">
                <a:solidFill>
                  <a:srgbClr val="FF0066"/>
                </a:solidFill>
              </a:rPr>
              <a:t>Pada umumnya dribbling dilakukan dengan tiga cara, yaitu :</a:t>
            </a:r>
          </a:p>
          <a:p>
            <a:pPr marL="0" indent="0" algn="just">
              <a:lnSpc>
                <a:spcPct val="90000"/>
              </a:lnSpc>
              <a:buFont typeface="Wingdings" pitchFamily="2" charset="2"/>
              <a:buNone/>
            </a:pPr>
            <a:r>
              <a:rPr lang="id-ID" b="1" smtClean="0">
                <a:solidFill>
                  <a:srgbClr val="FF0066"/>
                </a:solidFill>
              </a:rPr>
              <a:t>1. Menggiring bola dengan kaki bagian     </a:t>
            </a:r>
          </a:p>
          <a:p>
            <a:pPr marL="0" indent="0" algn="just">
              <a:lnSpc>
                <a:spcPct val="90000"/>
              </a:lnSpc>
              <a:buFont typeface="Wingdings" pitchFamily="2" charset="2"/>
              <a:buNone/>
            </a:pPr>
            <a:r>
              <a:rPr lang="id-ID" b="1" smtClean="0">
                <a:solidFill>
                  <a:srgbClr val="FF0066"/>
                </a:solidFill>
              </a:rPr>
              <a:t>   dalam,</a:t>
            </a:r>
          </a:p>
          <a:p>
            <a:pPr marL="0" indent="0" algn="just">
              <a:lnSpc>
                <a:spcPct val="90000"/>
              </a:lnSpc>
              <a:buFont typeface="Wingdings" pitchFamily="2" charset="2"/>
              <a:buNone/>
            </a:pPr>
            <a:r>
              <a:rPr lang="id-ID" b="1" smtClean="0">
                <a:solidFill>
                  <a:srgbClr val="FF0066"/>
                </a:solidFill>
              </a:rPr>
              <a:t>2.Menggiring bola dengan kaki bagian </a:t>
            </a:r>
          </a:p>
          <a:p>
            <a:pPr marL="0" indent="0" algn="just">
              <a:lnSpc>
                <a:spcPct val="90000"/>
              </a:lnSpc>
              <a:buFont typeface="Wingdings" pitchFamily="2" charset="2"/>
              <a:buNone/>
            </a:pPr>
            <a:r>
              <a:rPr lang="id-ID" b="1" smtClean="0">
                <a:solidFill>
                  <a:srgbClr val="FF0066"/>
                </a:solidFill>
              </a:rPr>
              <a:t>   luar dan</a:t>
            </a:r>
          </a:p>
          <a:p>
            <a:pPr marL="0" indent="0" algn="just">
              <a:lnSpc>
                <a:spcPct val="90000"/>
              </a:lnSpc>
              <a:buFont typeface="Wingdings" pitchFamily="2" charset="2"/>
              <a:buNone/>
            </a:pPr>
            <a:r>
              <a:rPr lang="id-ID" b="1" smtClean="0">
                <a:solidFill>
                  <a:srgbClr val="FF0066"/>
                </a:solidFill>
              </a:rPr>
              <a:t>4.Menggiring bola dengan punggung </a:t>
            </a:r>
          </a:p>
          <a:p>
            <a:pPr marL="0" indent="0" algn="just">
              <a:lnSpc>
                <a:spcPct val="90000"/>
              </a:lnSpc>
              <a:buFont typeface="Wingdings" pitchFamily="2" charset="2"/>
              <a:buNone/>
            </a:pPr>
            <a:r>
              <a:rPr lang="id-ID" b="1" smtClean="0">
                <a:solidFill>
                  <a:srgbClr val="FF0066"/>
                </a:solidFill>
              </a:rPr>
              <a:t>   kaki</a:t>
            </a:r>
            <a:endParaRPr lang="en-US" b="1" smtClean="0">
              <a:solidFill>
                <a:srgbClr val="FF006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id-ID" sz="3400" b="1" i="1" u="sng" smtClean="0">
                <a:solidFill>
                  <a:schemeClr val="bg1"/>
                </a:solidFill>
              </a:rPr>
              <a:t>4. Teknik gerak tipu dengan bola</a:t>
            </a:r>
            <a:endParaRPr lang="en-US" sz="3400" b="1" i="1" u="sng" smtClean="0">
              <a:solidFill>
                <a:schemeClr val="bg1"/>
              </a:solidFill>
            </a:endParaRPr>
          </a:p>
        </p:txBody>
      </p:sp>
      <p:sp>
        <p:nvSpPr>
          <p:cNvPr id="31747" name="Rectangle 3"/>
          <p:cNvSpPr>
            <a:spLocks noGrp="1" noChangeArrowheads="1"/>
          </p:cNvSpPr>
          <p:nvPr>
            <p:ph type="body" idx="1"/>
          </p:nvPr>
        </p:nvSpPr>
        <p:spPr>
          <a:xfrm>
            <a:off x="442913" y="1371600"/>
            <a:ext cx="8066087" cy="4953000"/>
          </a:xfrm>
        </p:spPr>
        <p:txBody>
          <a:bodyPr/>
          <a:lstStyle/>
          <a:p>
            <a:pPr marL="88900" indent="12700" algn="just">
              <a:buFont typeface="Wingdings" pitchFamily="2" charset="2"/>
              <a:buNone/>
            </a:pPr>
            <a:r>
              <a:rPr lang="id-ID" sz="3400" b="1" smtClean="0">
                <a:solidFill>
                  <a:srgbClr val="FF0066"/>
                </a:solidFill>
              </a:rPr>
              <a:t>Teknik gerak tipu dengan bola adalah seperti gerak tipu badan (gerak tipu tanpa bola) namun menggunakan bola. Gerak tipu ini bertujuan untuk </a:t>
            </a:r>
            <a:r>
              <a:rPr lang="id-ID" sz="3400" b="1" smtClean="0">
                <a:solidFill>
                  <a:schemeClr val="bg1"/>
                </a:solidFill>
              </a:rPr>
              <a:t>“menipu”</a:t>
            </a:r>
            <a:r>
              <a:rPr lang="id-ID" sz="3400" b="1" smtClean="0">
                <a:solidFill>
                  <a:srgbClr val="FF0066"/>
                </a:solidFill>
              </a:rPr>
              <a:t> sehingga dapat melampaui lawan. </a:t>
            </a:r>
          </a:p>
          <a:p>
            <a:pPr marL="88900" indent="12700" algn="just">
              <a:buFont typeface="Wingdings" pitchFamily="2" charset="2"/>
              <a:buNone/>
            </a:pPr>
            <a:r>
              <a:rPr lang="id-ID" sz="3400" b="1" smtClean="0">
                <a:solidFill>
                  <a:srgbClr val="FF0066"/>
                </a:solidFill>
              </a:rPr>
              <a:t>Pada umumnya gerak tipu dilakukan dengan gerakkan kaki, ayunan badan atau berhenti dengan tiba-tiba.</a:t>
            </a:r>
            <a:endParaRPr lang="en-US" sz="3400" b="1" smtClean="0">
              <a:solidFill>
                <a:srgbClr val="FF0066"/>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id-ID" sz="3400" i="1" u="sng" smtClean="0">
                <a:solidFill>
                  <a:schemeClr val="bg1"/>
                </a:solidFill>
              </a:rPr>
              <a:t>5. Teknik menyundul bola</a:t>
            </a:r>
            <a:endParaRPr lang="en-US" sz="3400" i="1" u="sng" smtClean="0">
              <a:solidFill>
                <a:schemeClr val="bg1"/>
              </a:solidFill>
            </a:endParaRPr>
          </a:p>
        </p:txBody>
      </p:sp>
      <p:sp>
        <p:nvSpPr>
          <p:cNvPr id="32771" name="Rectangle 3"/>
          <p:cNvSpPr>
            <a:spLocks noGrp="1" noChangeArrowheads="1"/>
          </p:cNvSpPr>
          <p:nvPr>
            <p:ph type="body" idx="1"/>
          </p:nvPr>
        </p:nvSpPr>
        <p:spPr>
          <a:xfrm>
            <a:off x="442913" y="1371600"/>
            <a:ext cx="8229600" cy="5029200"/>
          </a:xfrm>
        </p:spPr>
        <p:txBody>
          <a:bodyPr/>
          <a:lstStyle/>
          <a:p>
            <a:pPr marL="88900" indent="12700" algn="just">
              <a:buFont typeface="Wingdings" pitchFamily="2" charset="2"/>
              <a:buNone/>
            </a:pPr>
            <a:r>
              <a:rPr lang="id-ID" sz="3000" smtClean="0">
                <a:solidFill>
                  <a:schemeClr val="bg1"/>
                </a:solidFill>
              </a:rPr>
              <a:t>Menyundul bola dapat dilakukan dengan sikap berdiri dengan kaki tetap di atas tanah atau sambil melompat ke udara.</a:t>
            </a:r>
          </a:p>
          <a:p>
            <a:pPr marL="88900" indent="12700" algn="just">
              <a:buFont typeface="Wingdings" pitchFamily="2" charset="2"/>
              <a:buNone/>
            </a:pPr>
            <a:r>
              <a:rPr lang="id-ID" sz="3000" smtClean="0">
                <a:solidFill>
                  <a:schemeClr val="bg1"/>
                </a:solidFill>
              </a:rPr>
              <a:t>Sikap manapun yang dilakukan, tergantung pada situasi dan kondisi di lapangan permainan.</a:t>
            </a:r>
          </a:p>
          <a:p>
            <a:pPr marL="88900" indent="12700" algn="just">
              <a:buFont typeface="Wingdings" pitchFamily="2" charset="2"/>
              <a:buNone/>
            </a:pPr>
            <a:r>
              <a:rPr lang="id-ID" sz="3000" i="1" smtClean="0">
                <a:solidFill>
                  <a:schemeClr val="bg1"/>
                </a:solidFill>
              </a:rPr>
              <a:t>Contoh :</a:t>
            </a:r>
            <a:r>
              <a:rPr lang="id-ID" sz="3000" smtClean="0">
                <a:solidFill>
                  <a:schemeClr val="bg1"/>
                </a:solidFill>
              </a:rPr>
              <a:t> </a:t>
            </a:r>
          </a:p>
          <a:p>
            <a:pPr marL="88900" indent="12700" algn="just">
              <a:buFontTx/>
              <a:buChar char="-"/>
            </a:pPr>
            <a:r>
              <a:rPr lang="id-ID" sz="3000" smtClean="0">
                <a:solidFill>
                  <a:schemeClr val="bg1"/>
                </a:solidFill>
              </a:rPr>
              <a:t>Menyundul bola tanpa melompat</a:t>
            </a:r>
          </a:p>
          <a:p>
            <a:pPr marL="88900" indent="12700" algn="just">
              <a:buFontTx/>
              <a:buChar char="-"/>
            </a:pPr>
            <a:r>
              <a:rPr lang="id-ID" sz="3000" smtClean="0">
                <a:solidFill>
                  <a:schemeClr val="bg1"/>
                </a:solidFill>
              </a:rPr>
              <a:t>Menyundul sambil melompat (bawah)</a:t>
            </a:r>
          </a:p>
          <a:p>
            <a:pPr marL="88900" indent="12700" algn="just">
              <a:buFontTx/>
              <a:buChar char="-"/>
            </a:pPr>
            <a:r>
              <a:rPr lang="id-ID" sz="3000" smtClean="0">
                <a:solidFill>
                  <a:schemeClr val="bg1"/>
                </a:solidFill>
              </a:rPr>
              <a:t>Menyundul sambil melompat (samping)</a:t>
            </a:r>
            <a:endParaRPr lang="en-US" sz="3000" smtClean="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id-ID" sz="3400" i="1" u="sng" smtClean="0">
                <a:solidFill>
                  <a:schemeClr val="bg1"/>
                </a:solidFill>
              </a:rPr>
              <a:t>6. Teknik merampas bola (tackling)</a:t>
            </a:r>
            <a:endParaRPr lang="en-US" sz="3400" i="1" u="sng" smtClean="0">
              <a:solidFill>
                <a:schemeClr val="bg1"/>
              </a:solidFill>
            </a:endParaRPr>
          </a:p>
        </p:txBody>
      </p:sp>
      <p:sp>
        <p:nvSpPr>
          <p:cNvPr id="33795" name="Rectangle 3"/>
          <p:cNvSpPr>
            <a:spLocks noGrp="1" noChangeArrowheads="1"/>
          </p:cNvSpPr>
          <p:nvPr>
            <p:ph type="body" idx="1"/>
          </p:nvPr>
        </p:nvSpPr>
        <p:spPr>
          <a:xfrm>
            <a:off x="442913" y="1371600"/>
            <a:ext cx="8066087" cy="4800600"/>
          </a:xfrm>
        </p:spPr>
        <p:txBody>
          <a:bodyPr/>
          <a:lstStyle/>
          <a:p>
            <a:pPr marL="0" indent="0" algn="just">
              <a:lnSpc>
                <a:spcPct val="90000"/>
              </a:lnSpc>
              <a:buFont typeface="Wingdings" pitchFamily="2" charset="2"/>
              <a:buNone/>
            </a:pPr>
            <a:r>
              <a:rPr lang="id-ID" sz="2900" smtClean="0">
                <a:solidFill>
                  <a:schemeClr val="bg1"/>
                </a:solidFill>
              </a:rPr>
              <a:t>Banyak cara yang dapat dilakukan untuk merampas bola dari kaki lawan.</a:t>
            </a:r>
          </a:p>
          <a:p>
            <a:pPr marL="0" indent="0" algn="just">
              <a:lnSpc>
                <a:spcPct val="90000"/>
              </a:lnSpc>
              <a:buFont typeface="Wingdings" pitchFamily="2" charset="2"/>
              <a:buNone/>
            </a:pPr>
            <a:r>
              <a:rPr lang="id-ID" sz="2900" smtClean="0">
                <a:solidFill>
                  <a:schemeClr val="bg1"/>
                </a:solidFill>
              </a:rPr>
              <a:t>Terdapat 3 cara yang paling umum digunakan, yaitu :</a:t>
            </a:r>
          </a:p>
          <a:p>
            <a:pPr marL="0" indent="0" algn="just">
              <a:lnSpc>
                <a:spcPct val="90000"/>
              </a:lnSpc>
              <a:buFont typeface="Wingdings" pitchFamily="2" charset="2"/>
              <a:buNone/>
            </a:pPr>
            <a:r>
              <a:rPr lang="id-ID" sz="2900" smtClean="0">
                <a:solidFill>
                  <a:schemeClr val="bg1"/>
                </a:solidFill>
              </a:rPr>
              <a:t>1.Dengan cara berhadapan (tanpa menjatuhkan </a:t>
            </a:r>
          </a:p>
          <a:p>
            <a:pPr marL="0" indent="0" algn="just">
              <a:lnSpc>
                <a:spcPct val="90000"/>
              </a:lnSpc>
              <a:buFont typeface="Wingdings" pitchFamily="2" charset="2"/>
              <a:buNone/>
            </a:pPr>
            <a:r>
              <a:rPr lang="id-ID" sz="2900" smtClean="0">
                <a:solidFill>
                  <a:schemeClr val="bg1"/>
                </a:solidFill>
              </a:rPr>
              <a:t>   diri)</a:t>
            </a:r>
          </a:p>
          <a:p>
            <a:pPr marL="0" indent="0" algn="just">
              <a:lnSpc>
                <a:spcPct val="90000"/>
              </a:lnSpc>
              <a:buFont typeface="Wingdings" pitchFamily="2" charset="2"/>
              <a:buNone/>
            </a:pPr>
            <a:r>
              <a:rPr lang="id-ID" sz="2900" smtClean="0">
                <a:solidFill>
                  <a:schemeClr val="bg1"/>
                </a:solidFill>
              </a:rPr>
              <a:t>2.Dengan cara meluncur (sliding tackle) dengan </a:t>
            </a:r>
          </a:p>
          <a:p>
            <a:pPr marL="0" indent="0" algn="just">
              <a:lnSpc>
                <a:spcPct val="90000"/>
              </a:lnSpc>
              <a:buFont typeface="Wingdings" pitchFamily="2" charset="2"/>
              <a:buNone/>
            </a:pPr>
            <a:r>
              <a:rPr lang="id-ID" sz="2900" smtClean="0">
                <a:solidFill>
                  <a:schemeClr val="bg1"/>
                </a:solidFill>
              </a:rPr>
              <a:t>   kaki bagian dalam dan</a:t>
            </a:r>
          </a:p>
          <a:p>
            <a:pPr marL="0" indent="0" algn="just">
              <a:lnSpc>
                <a:spcPct val="90000"/>
              </a:lnSpc>
              <a:buFont typeface="Wingdings" pitchFamily="2" charset="2"/>
              <a:buNone/>
            </a:pPr>
            <a:r>
              <a:rPr lang="id-ID" sz="2900" smtClean="0">
                <a:solidFill>
                  <a:schemeClr val="bg1"/>
                </a:solidFill>
              </a:rPr>
              <a:t>3.Dengan cara meluncur (sliding tackle) dengan </a:t>
            </a:r>
          </a:p>
          <a:p>
            <a:pPr marL="0" indent="0" algn="just">
              <a:lnSpc>
                <a:spcPct val="90000"/>
              </a:lnSpc>
              <a:buFont typeface="Wingdings" pitchFamily="2" charset="2"/>
              <a:buNone/>
            </a:pPr>
            <a:r>
              <a:rPr lang="id-ID" sz="2900" smtClean="0">
                <a:solidFill>
                  <a:schemeClr val="bg1"/>
                </a:solidFill>
              </a:rPr>
              <a:t>   kaki bagian luar.</a:t>
            </a:r>
            <a:endParaRPr lang="en-US" sz="2900" smtClean="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id-ID" sz="3000" b="1" i="1" u="sng" smtClean="0">
                <a:solidFill>
                  <a:srgbClr val="FF0066"/>
                </a:solidFill>
              </a:rPr>
              <a:t>7. Teknik melempar bola ke dalam </a:t>
            </a:r>
            <a:br>
              <a:rPr lang="id-ID" sz="3000" b="1" i="1" u="sng" smtClean="0">
                <a:solidFill>
                  <a:srgbClr val="FF0066"/>
                </a:solidFill>
              </a:rPr>
            </a:br>
            <a:r>
              <a:rPr lang="id-ID" sz="3000" b="1" i="1" smtClean="0">
                <a:solidFill>
                  <a:srgbClr val="FF0066"/>
                </a:solidFill>
              </a:rPr>
              <a:t>    </a:t>
            </a:r>
            <a:r>
              <a:rPr lang="id-ID" sz="3000" b="1" i="1" u="sng" smtClean="0">
                <a:solidFill>
                  <a:srgbClr val="FF0066"/>
                </a:solidFill>
              </a:rPr>
              <a:t>(throw-in</a:t>
            </a:r>
            <a:r>
              <a:rPr lang="id-ID" sz="3000" b="1" i="1" smtClean="0">
                <a:solidFill>
                  <a:srgbClr val="FF0066"/>
                </a:solidFill>
              </a:rPr>
              <a:t>)</a:t>
            </a:r>
            <a:endParaRPr lang="en-US" sz="3000" b="1" i="1" smtClean="0">
              <a:solidFill>
                <a:srgbClr val="FF0066"/>
              </a:solidFill>
            </a:endParaRPr>
          </a:p>
        </p:txBody>
      </p:sp>
      <p:sp>
        <p:nvSpPr>
          <p:cNvPr id="34819" name="Rectangle 3"/>
          <p:cNvSpPr>
            <a:spLocks noGrp="1" noChangeArrowheads="1"/>
          </p:cNvSpPr>
          <p:nvPr>
            <p:ph type="body" idx="1"/>
          </p:nvPr>
        </p:nvSpPr>
        <p:spPr>
          <a:xfrm>
            <a:off x="442913" y="1524000"/>
            <a:ext cx="8066087" cy="4530725"/>
          </a:xfrm>
        </p:spPr>
        <p:txBody>
          <a:bodyPr/>
          <a:lstStyle/>
          <a:p>
            <a:pPr marL="0" indent="0" algn="just">
              <a:buFont typeface="Wingdings" pitchFamily="2" charset="2"/>
              <a:buNone/>
            </a:pPr>
            <a:r>
              <a:rPr lang="id-ID" sz="3000" b="1" smtClean="0"/>
              <a:t>Melempar bola ke dalam dilakukan apabila bola keluar melampau garis samping lapangan permainan. Pemain tidak dibenarkan membuat gol dari lemparan ke dalam. Bagi pemain yang menerima bola dari lemparan ke dalam, tidak diberlakukan peraturan </a:t>
            </a:r>
            <a:r>
              <a:rPr lang="id-ID" sz="3000" b="1" i="1" smtClean="0"/>
              <a:t>off-side. </a:t>
            </a:r>
            <a:r>
              <a:rPr lang="id-ID" sz="3000" b="1" smtClean="0"/>
              <a:t>Hal ini merupakan suatu taktik yang penting untuk menguntungkan penyerang yang dekat dengan gawang lawan.</a:t>
            </a:r>
            <a:r>
              <a:rPr lang="id-ID" b="1" smtClean="0"/>
              <a:t> </a:t>
            </a:r>
            <a:endParaRPr lang="en-US" b="1"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en-US" smtClean="0">
                <a:solidFill>
                  <a:srgbClr val="0000CC"/>
                </a:solidFill>
                <a:latin typeface="Algerian" pitchFamily="82" charset="0"/>
              </a:rPr>
              <a:t>PENDIDIKAN PENJASKES</a:t>
            </a:r>
          </a:p>
        </p:txBody>
      </p:sp>
      <p:sp>
        <p:nvSpPr>
          <p:cNvPr id="4099" name="Rectangle 3"/>
          <p:cNvSpPr>
            <a:spLocks noGrp="1" noChangeArrowheads="1"/>
          </p:cNvSpPr>
          <p:nvPr>
            <p:ph type="body" idx="1"/>
          </p:nvPr>
        </p:nvSpPr>
        <p:spPr/>
        <p:txBody>
          <a:bodyPr/>
          <a:lstStyle/>
          <a:p>
            <a:pPr algn="ctr" eaLnBrk="1" hangingPunct="1">
              <a:buFont typeface="Wingdings" pitchFamily="2" charset="2"/>
              <a:buNone/>
            </a:pPr>
            <a:r>
              <a:rPr lang="en-US" smtClean="0">
                <a:solidFill>
                  <a:srgbClr val="008000"/>
                </a:solidFill>
                <a:latin typeface="Bauhaus 93" pitchFamily="82" charset="0"/>
              </a:rPr>
              <a:t>PERMAINAN BOLA BESAR</a:t>
            </a:r>
          </a:p>
          <a:p>
            <a:pPr algn="ctr" eaLnBrk="1" hangingPunct="1">
              <a:buFont typeface="Wingdings" pitchFamily="2" charset="2"/>
              <a:buNone/>
            </a:pPr>
            <a:r>
              <a:rPr lang="en-US" smtClean="0">
                <a:solidFill>
                  <a:srgbClr val="008000"/>
                </a:solidFill>
                <a:latin typeface="Bauhaus 93" pitchFamily="82" charset="0"/>
              </a:rPr>
              <a:t> DAN BOLA KECIL</a:t>
            </a:r>
            <a:endParaRPr lang="id-ID" smtClean="0">
              <a:solidFill>
                <a:srgbClr val="008000"/>
              </a:solidFill>
              <a:latin typeface="Bauhaus 93" pitchFamily="82" charset="0"/>
            </a:endParaRPr>
          </a:p>
          <a:p>
            <a:pPr algn="ctr" eaLnBrk="1" hangingPunct="1">
              <a:buFont typeface="Wingdings" pitchFamily="2" charset="2"/>
              <a:buNone/>
            </a:pPr>
            <a:endParaRPr lang="en-US" smtClean="0">
              <a:solidFill>
                <a:srgbClr val="008000"/>
              </a:solidFill>
              <a:latin typeface="Bauhaus 93" pitchFamily="82" charset="0"/>
            </a:endParaRPr>
          </a:p>
          <a:p>
            <a:pPr algn="ctr" eaLnBrk="1" hangingPunct="1">
              <a:buFont typeface="Wingdings" pitchFamily="2" charset="2"/>
              <a:buNone/>
            </a:pPr>
            <a:r>
              <a:rPr lang="en-US" b="1" smtClean="0">
                <a:solidFill>
                  <a:srgbClr val="0000CC"/>
                </a:solidFill>
                <a:latin typeface="Curlz MT" pitchFamily="82" charset="0"/>
              </a:rPr>
              <a:t>KELAS X</a:t>
            </a:r>
            <a:endParaRPr lang="id-ID" b="1" smtClean="0">
              <a:solidFill>
                <a:srgbClr val="0000CC"/>
              </a:solidFill>
              <a:latin typeface="Curlz MT" pitchFamily="82" charset="0"/>
            </a:endParaRPr>
          </a:p>
          <a:p>
            <a:pPr algn="ctr" eaLnBrk="1" hangingPunct="1">
              <a:buFont typeface="Wingdings" pitchFamily="2" charset="2"/>
              <a:buNone/>
            </a:pPr>
            <a:r>
              <a:rPr lang="id-ID" b="1" smtClean="0">
                <a:solidFill>
                  <a:srgbClr val="0000CC"/>
                </a:solidFill>
                <a:latin typeface="Curlz MT" pitchFamily="82" charset="0"/>
              </a:rPr>
              <a:t>SEMESTER I</a:t>
            </a:r>
          </a:p>
          <a:p>
            <a:pPr algn="ctr" eaLnBrk="1" hangingPunct="1">
              <a:buFont typeface="Wingdings" pitchFamily="2" charset="2"/>
              <a:buNone/>
            </a:pPr>
            <a:endParaRPr lang="en-US" b="1" smtClean="0">
              <a:solidFill>
                <a:srgbClr val="0000CC"/>
              </a:solidFill>
              <a:latin typeface="Curlz MT" pitchFamily="82" charset="0"/>
            </a:endParaRPr>
          </a:p>
          <a:p>
            <a:pPr algn="ctr" eaLnBrk="1" hangingPunct="1">
              <a:buFont typeface="Wingdings" pitchFamily="2" charset="2"/>
              <a:buNone/>
            </a:pPr>
            <a:r>
              <a:rPr lang="en-US" sz="2800" smtClean="0">
                <a:solidFill>
                  <a:schemeClr val="accent2"/>
                </a:solidFill>
                <a:latin typeface="Script MT Bold" pitchFamily="66" charset="0"/>
              </a:rPr>
              <a:t>SMA NEGERI 1 KARANG BARU</a:t>
            </a:r>
          </a:p>
          <a:p>
            <a:pPr algn="ctr" eaLnBrk="1" hangingPunct="1">
              <a:buFont typeface="Wingdings" pitchFamily="2" charset="2"/>
              <a:buNone/>
            </a:pPr>
            <a:r>
              <a:rPr lang="en-US" sz="2800" smtClean="0">
                <a:solidFill>
                  <a:schemeClr val="accent2"/>
                </a:solidFill>
                <a:latin typeface="Script MT Bold" pitchFamily="66" charset="0"/>
              </a:rPr>
              <a:t>KABUPATEN ACEH TAMIANG</a:t>
            </a:r>
          </a:p>
          <a:p>
            <a:pPr algn="ctr" eaLnBrk="1" hangingPunct="1">
              <a:buFont typeface="Wingdings" pitchFamily="2" charset="2"/>
              <a:buNone/>
            </a:pPr>
            <a:endParaRPr lang="en-US" sz="3600" smtClean="0"/>
          </a:p>
        </p:txBody>
      </p:sp>
    </p:spTree>
  </p:cSld>
  <p:clrMapOvr>
    <a:masterClrMapping/>
  </p:clrMapOvr>
  <p:transition>
    <p:circle/>
    <p:sndAc>
      <p:stSnd>
        <p:snd r:embed="rId2" name="las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99">
                                            <p:txEl>
                                              <p:pRg st="0" end="0"/>
                                            </p:txEl>
                                          </p:spTgt>
                                        </p:tgtEl>
                                        <p:attrNameLst>
                                          <p:attrName>style.visibility</p:attrName>
                                        </p:attrNameLst>
                                      </p:cBhvr>
                                      <p:to>
                                        <p:strVal val="visible"/>
                                      </p:to>
                                    </p:set>
                                    <p:anim calcmode="lin" valueType="num">
                                      <p:cBhvr additive="base">
                                        <p:cTn id="11"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099">
                                            <p:txEl>
                                              <p:pRg st="1" end="1"/>
                                            </p:txEl>
                                          </p:spTgt>
                                        </p:tgtEl>
                                        <p:attrNameLst>
                                          <p:attrName>style.visibility</p:attrName>
                                        </p:attrNameLst>
                                      </p:cBhvr>
                                      <p:to>
                                        <p:strVal val="visible"/>
                                      </p:to>
                                    </p:set>
                                    <p:anim calcmode="lin" valueType="num">
                                      <p:cBhvr additive="base">
                                        <p:cTn id="17"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099">
                                            <p:txEl>
                                              <p:pRg st="3" end="3"/>
                                            </p:txEl>
                                          </p:spTgt>
                                        </p:tgtEl>
                                        <p:attrNameLst>
                                          <p:attrName>style.visibility</p:attrName>
                                        </p:attrNameLst>
                                      </p:cBhvr>
                                      <p:to>
                                        <p:strVal val="visible"/>
                                      </p:to>
                                    </p:set>
                                    <p:anim calcmode="lin" valueType="num">
                                      <p:cBhvr additive="base">
                                        <p:cTn id="23"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099">
                                            <p:txEl>
                                              <p:pRg st="4" end="4"/>
                                            </p:txEl>
                                          </p:spTgt>
                                        </p:tgtEl>
                                        <p:attrNameLst>
                                          <p:attrName>style.visibility</p:attrName>
                                        </p:attrNameLst>
                                      </p:cBhvr>
                                      <p:to>
                                        <p:strVal val="visible"/>
                                      </p:to>
                                    </p:set>
                                    <p:anim calcmode="lin" valueType="num">
                                      <p:cBhvr additive="base">
                                        <p:cTn id="29"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099">
                                            <p:txEl>
                                              <p:pRg st="6" end="6"/>
                                            </p:txEl>
                                          </p:spTgt>
                                        </p:tgtEl>
                                        <p:attrNameLst>
                                          <p:attrName>style.visibility</p:attrName>
                                        </p:attrNameLst>
                                      </p:cBhvr>
                                      <p:to>
                                        <p:strVal val="visible"/>
                                      </p:to>
                                    </p:set>
                                    <p:anim calcmode="lin" valueType="num">
                                      <p:cBhvr additive="base">
                                        <p:cTn id="35" dur="500" fill="hold"/>
                                        <p:tgtEl>
                                          <p:spTgt spid="4099">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09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099">
                                            <p:txEl>
                                              <p:pRg st="7" end="7"/>
                                            </p:txEl>
                                          </p:spTgt>
                                        </p:tgtEl>
                                        <p:attrNameLst>
                                          <p:attrName>style.visibility</p:attrName>
                                        </p:attrNameLst>
                                      </p:cBhvr>
                                      <p:to>
                                        <p:strVal val="visible"/>
                                      </p:to>
                                    </p:set>
                                    <p:anim calcmode="lin" valueType="num">
                                      <p:cBhvr additive="base">
                                        <p:cTn id="41" dur="500" fill="hold"/>
                                        <p:tgtEl>
                                          <p:spTgt spid="4099">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09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47675" y="274638"/>
            <a:ext cx="8066088" cy="944562"/>
          </a:xfrm>
          <a:noFill/>
          <a:ln/>
        </p:spPr>
        <p:txBody>
          <a:bodyPr/>
          <a:lstStyle/>
          <a:p>
            <a:r>
              <a:rPr lang="id-ID" sz="3300" b="1" smtClean="0">
                <a:solidFill>
                  <a:schemeClr val="bg1"/>
                </a:solidFill>
              </a:rPr>
              <a:t>Cara melempar bola ke dalam     (throw-in) :</a:t>
            </a:r>
            <a:endParaRPr lang="en-US" sz="3300" b="1" smtClean="0">
              <a:solidFill>
                <a:schemeClr val="bg1"/>
              </a:solidFill>
            </a:endParaRPr>
          </a:p>
        </p:txBody>
      </p:sp>
      <p:sp>
        <p:nvSpPr>
          <p:cNvPr id="35843" name="Rectangle 3"/>
          <p:cNvSpPr>
            <a:spLocks noGrp="1" noChangeArrowheads="1"/>
          </p:cNvSpPr>
          <p:nvPr>
            <p:ph type="body" idx="1"/>
          </p:nvPr>
        </p:nvSpPr>
        <p:spPr>
          <a:xfrm>
            <a:off x="447675" y="1371600"/>
            <a:ext cx="8066088" cy="4759325"/>
          </a:xfrm>
        </p:spPr>
        <p:txBody>
          <a:bodyPr/>
          <a:lstStyle/>
          <a:p>
            <a:pPr algn="just"/>
            <a:r>
              <a:rPr lang="id-ID" sz="2800" b="1" smtClean="0">
                <a:solidFill>
                  <a:srgbClr val="FF99FF"/>
                </a:solidFill>
              </a:rPr>
              <a:t>Bola dipegang dengan seluruh jari-jari dan telapak tangan pada kedua sisi bola atau dibelakang bola.</a:t>
            </a:r>
          </a:p>
          <a:p>
            <a:pPr algn="just"/>
            <a:r>
              <a:rPr lang="id-ID" sz="2800" b="1" smtClean="0">
                <a:solidFill>
                  <a:srgbClr val="FF99FF"/>
                </a:solidFill>
              </a:rPr>
              <a:t>Lemparan dilakukan dari atas garis atau luar garis tepi lapangan permainan.</a:t>
            </a:r>
          </a:p>
          <a:p>
            <a:pPr algn="just"/>
            <a:r>
              <a:rPr lang="id-ID" sz="2800" b="1" smtClean="0">
                <a:solidFill>
                  <a:srgbClr val="FF99FF"/>
                </a:solidFill>
              </a:rPr>
              <a:t>Saat melempar, kedua kaki harus tetap berpijak di tanah.</a:t>
            </a:r>
          </a:p>
          <a:p>
            <a:pPr algn="just"/>
            <a:r>
              <a:rPr lang="id-ID" sz="2800" b="1" smtClean="0">
                <a:solidFill>
                  <a:srgbClr val="FF99FF"/>
                </a:solidFill>
              </a:rPr>
              <a:t>Bola harus dilempar ke arah lapangan permainan dengan kedua tangan, melalui atas belakang kepala.</a:t>
            </a:r>
            <a:r>
              <a:rPr lang="id-ID" sz="2800" b="1" smtClean="0">
                <a:solidFill>
                  <a:schemeClr val="bg1"/>
                </a:solidFill>
              </a:rPr>
              <a:t> </a:t>
            </a:r>
            <a:endParaRPr lang="en-US" sz="2800" b="1" smtClean="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id-ID" sz="3600" b="1" i="1" smtClean="0">
                <a:solidFill>
                  <a:schemeClr val="bg1"/>
                </a:solidFill>
              </a:rPr>
              <a:t>8. Teknik penjaga gawang</a:t>
            </a:r>
            <a:endParaRPr lang="en-US" sz="3600" b="1" i="1" smtClean="0">
              <a:solidFill>
                <a:schemeClr val="bg1"/>
              </a:solidFill>
            </a:endParaRPr>
          </a:p>
        </p:txBody>
      </p:sp>
      <p:sp>
        <p:nvSpPr>
          <p:cNvPr id="36867" name="Rectangle 3"/>
          <p:cNvSpPr>
            <a:spLocks noGrp="1" noChangeArrowheads="1"/>
          </p:cNvSpPr>
          <p:nvPr>
            <p:ph type="body" idx="1"/>
          </p:nvPr>
        </p:nvSpPr>
        <p:spPr>
          <a:xfrm>
            <a:off x="447675" y="1600200"/>
            <a:ext cx="8148638" cy="4800600"/>
          </a:xfrm>
        </p:spPr>
        <p:txBody>
          <a:bodyPr/>
          <a:lstStyle/>
          <a:p>
            <a:pPr marL="88900" indent="12700" algn="just">
              <a:buFont typeface="Wingdings" pitchFamily="2" charset="2"/>
              <a:buNone/>
            </a:pPr>
            <a:r>
              <a:rPr lang="id-ID" sz="3600" b="1" smtClean="0">
                <a:solidFill>
                  <a:srgbClr val="FF0066"/>
                </a:solidFill>
              </a:rPr>
              <a:t>Banyak sekali teknik yang dapat digunakan oleh seorang penjaga gawang dalam mempertahankan gawangnya dari kemasukan bola. Sebab penjaga gawang boleh menggunakan semua bagian tubuhnya dalam menangkap atau menghalau bola.</a:t>
            </a:r>
          </a:p>
          <a:p>
            <a:pPr marL="88900" indent="12700" algn="just">
              <a:buFont typeface="Wingdings" pitchFamily="2" charset="2"/>
              <a:buNone/>
            </a:pPr>
            <a:endParaRPr lang="en-US" sz="3600" b="1" smtClean="0">
              <a:solidFill>
                <a:srgbClr val="FF006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42913" y="457200"/>
            <a:ext cx="8066087" cy="1143000"/>
          </a:xfrm>
        </p:spPr>
        <p:txBody>
          <a:bodyPr/>
          <a:lstStyle/>
          <a:p>
            <a:r>
              <a:rPr lang="id-ID" b="1" smtClean="0">
                <a:solidFill>
                  <a:schemeClr val="bg1"/>
                </a:solidFill>
              </a:rPr>
              <a:t>Teknik penjaga gawang antara lain :</a:t>
            </a:r>
            <a:endParaRPr lang="en-US" b="1" smtClean="0">
              <a:solidFill>
                <a:schemeClr val="bg1"/>
              </a:solidFill>
            </a:endParaRPr>
          </a:p>
        </p:txBody>
      </p:sp>
      <p:sp>
        <p:nvSpPr>
          <p:cNvPr id="37891" name="Rectangle 3"/>
          <p:cNvSpPr>
            <a:spLocks noGrp="1" noChangeArrowheads="1"/>
          </p:cNvSpPr>
          <p:nvPr>
            <p:ph type="body" idx="1"/>
          </p:nvPr>
        </p:nvSpPr>
        <p:spPr>
          <a:xfrm>
            <a:off x="442913" y="1676400"/>
            <a:ext cx="8153400" cy="3962400"/>
          </a:xfrm>
        </p:spPr>
        <p:txBody>
          <a:bodyPr/>
          <a:lstStyle/>
          <a:p>
            <a:r>
              <a:rPr lang="id-ID" sz="3600" b="1" smtClean="0">
                <a:solidFill>
                  <a:srgbClr val="FF0066"/>
                </a:solidFill>
              </a:rPr>
              <a:t>Menangkap bola yang bergulir ke tanah,</a:t>
            </a:r>
          </a:p>
          <a:p>
            <a:r>
              <a:rPr lang="id-ID" sz="3600" b="1" smtClean="0">
                <a:solidFill>
                  <a:srgbClr val="FF0066"/>
                </a:solidFill>
              </a:rPr>
              <a:t>Menangkap bola setinggi perut,</a:t>
            </a:r>
          </a:p>
          <a:p>
            <a:r>
              <a:rPr lang="id-ID" sz="3600" b="1" smtClean="0">
                <a:solidFill>
                  <a:srgbClr val="FF0066"/>
                </a:solidFill>
              </a:rPr>
              <a:t>Menangkap bola setinggi dada dan</a:t>
            </a:r>
          </a:p>
          <a:p>
            <a:r>
              <a:rPr lang="id-ID" sz="3600" b="1" smtClean="0">
                <a:solidFill>
                  <a:srgbClr val="FF0066"/>
                </a:solidFill>
              </a:rPr>
              <a:t>Men-tip bola tinggi melalui atas gawang</a:t>
            </a:r>
            <a:endParaRPr lang="en-US" sz="3600" b="1" smtClean="0">
              <a:solidFill>
                <a:srgbClr val="FF0066"/>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42913" y="152400"/>
            <a:ext cx="8066087" cy="990600"/>
          </a:xfrm>
        </p:spPr>
        <p:txBody>
          <a:bodyPr/>
          <a:lstStyle/>
          <a:p>
            <a:pPr algn="ctr"/>
            <a:r>
              <a:rPr lang="id-ID" b="1" smtClean="0">
                <a:solidFill>
                  <a:schemeClr val="bg1"/>
                </a:solidFill>
              </a:rPr>
              <a:t>Kilas Sejarah</a:t>
            </a:r>
            <a:endParaRPr lang="en-US" b="1" smtClean="0">
              <a:solidFill>
                <a:schemeClr val="bg1"/>
              </a:solidFill>
            </a:endParaRPr>
          </a:p>
        </p:txBody>
      </p:sp>
      <p:sp>
        <p:nvSpPr>
          <p:cNvPr id="40963" name="Rectangle 3"/>
          <p:cNvSpPr>
            <a:spLocks noGrp="1" noChangeArrowheads="1"/>
          </p:cNvSpPr>
          <p:nvPr>
            <p:ph type="body" idx="1"/>
          </p:nvPr>
        </p:nvSpPr>
        <p:spPr>
          <a:xfrm>
            <a:off x="442913" y="1143000"/>
            <a:ext cx="8001000" cy="4876800"/>
          </a:xfrm>
        </p:spPr>
        <p:txBody>
          <a:bodyPr/>
          <a:lstStyle/>
          <a:p>
            <a:pPr marL="0" indent="533400" algn="just" defTabSz="901700">
              <a:buFont typeface="Wingdings" pitchFamily="2" charset="2"/>
              <a:buNone/>
            </a:pPr>
            <a:r>
              <a:rPr lang="id-ID" sz="2900" b="1" smtClean="0">
                <a:solidFill>
                  <a:schemeClr val="bg1"/>
                </a:solidFill>
              </a:rPr>
              <a:t>Dari peninggalan-peninggalan sejarah, kita mengenal beberapa sebutan sepak bola. Pada</a:t>
            </a:r>
            <a:r>
              <a:rPr lang="id-ID" sz="2900" b="1" smtClean="0"/>
              <a:t> </a:t>
            </a:r>
            <a:r>
              <a:rPr lang="id-ID" sz="2900" b="1" smtClean="0">
                <a:solidFill>
                  <a:srgbClr val="FF3300"/>
                </a:solidFill>
              </a:rPr>
              <a:t>zaman Cina Kuno</a:t>
            </a:r>
            <a:r>
              <a:rPr lang="id-ID" sz="2900" b="1" smtClean="0"/>
              <a:t> </a:t>
            </a:r>
            <a:r>
              <a:rPr lang="id-ID" sz="2900" b="1" smtClean="0">
                <a:solidFill>
                  <a:schemeClr val="bg1"/>
                </a:solidFill>
              </a:rPr>
              <a:t>semasa pemerintahan dinasti Han, sepak bola dikenal dengan istilah</a:t>
            </a:r>
            <a:r>
              <a:rPr lang="id-ID" sz="2900" b="1" smtClean="0"/>
              <a:t> </a:t>
            </a:r>
            <a:r>
              <a:rPr lang="id-ID" sz="2900" b="1" smtClean="0">
                <a:solidFill>
                  <a:schemeClr val="folHlink"/>
                </a:solidFill>
              </a:rPr>
              <a:t>“tanchu”</a:t>
            </a:r>
            <a:r>
              <a:rPr lang="id-ID" sz="2900" b="1" smtClean="0"/>
              <a:t>. </a:t>
            </a:r>
            <a:r>
              <a:rPr lang="id-ID" sz="2900" b="1" smtClean="0">
                <a:solidFill>
                  <a:schemeClr val="bg1"/>
                </a:solidFill>
              </a:rPr>
              <a:t>Di Italia pada</a:t>
            </a:r>
            <a:r>
              <a:rPr lang="id-ID" sz="2900" b="1" smtClean="0"/>
              <a:t> </a:t>
            </a:r>
            <a:r>
              <a:rPr lang="id-ID" sz="2900" b="1" smtClean="0">
                <a:solidFill>
                  <a:srgbClr val="FF0066"/>
                </a:solidFill>
              </a:rPr>
              <a:t>zaman Romawi</a:t>
            </a:r>
            <a:r>
              <a:rPr lang="id-ID" sz="2900" b="1" smtClean="0"/>
              <a:t> </a:t>
            </a:r>
            <a:r>
              <a:rPr lang="id-ID" sz="2900" b="1" smtClean="0">
                <a:solidFill>
                  <a:schemeClr val="bg1"/>
                </a:solidFill>
              </a:rPr>
              <a:t>dikenal sebagai</a:t>
            </a:r>
            <a:r>
              <a:rPr lang="id-ID" sz="2900" b="1" smtClean="0"/>
              <a:t> </a:t>
            </a:r>
            <a:r>
              <a:rPr lang="id-ID" sz="2900" b="1" smtClean="0">
                <a:solidFill>
                  <a:schemeClr val="hlink"/>
                </a:solidFill>
              </a:rPr>
              <a:t>“haspartun”</a:t>
            </a:r>
            <a:r>
              <a:rPr lang="id-ID" sz="2900" b="1" smtClean="0">
                <a:solidFill>
                  <a:schemeClr val="bg1"/>
                </a:solidFill>
              </a:rPr>
              <a:t>, di </a:t>
            </a:r>
            <a:r>
              <a:rPr lang="id-ID" sz="2900" b="1" smtClean="0">
                <a:solidFill>
                  <a:srgbClr val="FF0066"/>
                </a:solidFill>
              </a:rPr>
              <a:t>Perancis</a:t>
            </a:r>
            <a:r>
              <a:rPr lang="id-ID" sz="2900" b="1" smtClean="0"/>
              <a:t> </a:t>
            </a:r>
            <a:r>
              <a:rPr lang="id-ID" sz="2900" b="1" smtClean="0">
                <a:solidFill>
                  <a:schemeClr val="bg1"/>
                </a:solidFill>
              </a:rPr>
              <a:t>yang selanjutnya menyebar ke Normandia dan Britania (Inggris)</a:t>
            </a:r>
            <a:r>
              <a:rPr lang="id-ID" sz="2900" b="1" smtClean="0"/>
              <a:t>, </a:t>
            </a:r>
            <a:r>
              <a:rPr lang="id-ID" sz="2900" b="1" smtClean="0">
                <a:solidFill>
                  <a:schemeClr val="bg1"/>
                </a:solidFill>
              </a:rPr>
              <a:t>dikenal dengan</a:t>
            </a:r>
            <a:r>
              <a:rPr lang="id-ID" sz="2900" b="1" smtClean="0"/>
              <a:t> </a:t>
            </a:r>
            <a:r>
              <a:rPr lang="id-ID" sz="2900" b="1" smtClean="0">
                <a:solidFill>
                  <a:schemeClr val="folHlink"/>
                </a:solidFill>
              </a:rPr>
              <a:t>“choule”</a:t>
            </a:r>
            <a:r>
              <a:rPr lang="id-ID" sz="2900" b="1" smtClean="0"/>
              <a:t>.</a:t>
            </a:r>
            <a:r>
              <a:rPr lang="id-ID" sz="2900" b="1" smtClean="0">
                <a:solidFill>
                  <a:schemeClr val="bg1"/>
                </a:solidFill>
              </a:rPr>
              <a:t> Di</a:t>
            </a:r>
            <a:r>
              <a:rPr lang="id-ID" sz="2900" b="1" smtClean="0"/>
              <a:t> </a:t>
            </a:r>
            <a:r>
              <a:rPr lang="id-ID" sz="2900" b="1" smtClean="0">
                <a:solidFill>
                  <a:srgbClr val="FF0066"/>
                </a:solidFill>
              </a:rPr>
              <a:t>Yunani Kuno</a:t>
            </a:r>
            <a:r>
              <a:rPr lang="id-ID" sz="2900" b="1" smtClean="0"/>
              <a:t> </a:t>
            </a:r>
            <a:r>
              <a:rPr lang="id-ID" sz="2900" b="1" smtClean="0">
                <a:solidFill>
                  <a:schemeClr val="bg1"/>
                </a:solidFill>
              </a:rPr>
              <a:t>dikenal istilah</a:t>
            </a:r>
            <a:r>
              <a:rPr lang="id-ID" sz="2900" b="1" smtClean="0"/>
              <a:t> </a:t>
            </a:r>
            <a:r>
              <a:rPr lang="id-ID" sz="2900" b="1" smtClean="0">
                <a:solidFill>
                  <a:schemeClr val="folHlink"/>
                </a:solidFill>
              </a:rPr>
              <a:t>“epishhyros”</a:t>
            </a:r>
            <a:r>
              <a:rPr lang="id-ID" sz="2900" b="1" smtClean="0"/>
              <a:t> </a:t>
            </a:r>
            <a:r>
              <a:rPr lang="id-ID" sz="2900" b="1" smtClean="0">
                <a:solidFill>
                  <a:schemeClr val="bg1"/>
                </a:solidFill>
              </a:rPr>
              <a:t>dan di</a:t>
            </a:r>
            <a:r>
              <a:rPr lang="id-ID" sz="2900" b="1" smtClean="0"/>
              <a:t> </a:t>
            </a:r>
            <a:r>
              <a:rPr lang="id-ID" sz="2900" b="1" smtClean="0">
                <a:solidFill>
                  <a:srgbClr val="FF0066"/>
                </a:solidFill>
              </a:rPr>
              <a:t>Jepang</a:t>
            </a:r>
            <a:r>
              <a:rPr lang="id-ID" sz="2900" b="1" smtClean="0"/>
              <a:t> </a:t>
            </a:r>
            <a:r>
              <a:rPr lang="id-ID" sz="2900" b="1" smtClean="0">
                <a:solidFill>
                  <a:schemeClr val="bg1"/>
                </a:solidFill>
              </a:rPr>
              <a:t>dikenal istilah</a:t>
            </a:r>
            <a:r>
              <a:rPr lang="id-ID" sz="2900" b="1" smtClean="0"/>
              <a:t> </a:t>
            </a:r>
            <a:r>
              <a:rPr lang="id-ID" sz="2900" b="1" smtClean="0">
                <a:solidFill>
                  <a:schemeClr val="folHlink"/>
                </a:solidFill>
              </a:rPr>
              <a:t>“kemari”.</a:t>
            </a:r>
            <a:endParaRPr lang="en-US" sz="2900" b="1" smtClean="0">
              <a:solidFill>
                <a:schemeClr val="folHlink"/>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442913" y="609600"/>
            <a:ext cx="8066087" cy="5521325"/>
          </a:xfrm>
        </p:spPr>
        <p:txBody>
          <a:bodyPr/>
          <a:lstStyle/>
          <a:p>
            <a:pPr marL="0" indent="622300" algn="just">
              <a:buFont typeface="Wingdings" pitchFamily="2" charset="2"/>
              <a:buNone/>
            </a:pPr>
            <a:r>
              <a:rPr lang="id-ID" sz="2800" b="1" smtClean="0">
                <a:solidFill>
                  <a:schemeClr val="bg1"/>
                </a:solidFill>
              </a:rPr>
              <a:t>Pada tanggal 26 Oktober 1863 didirikan sebuah badan yang disebut </a:t>
            </a:r>
            <a:r>
              <a:rPr lang="id-ID" sz="2800" b="1" smtClean="0">
                <a:solidFill>
                  <a:srgbClr val="FF0066"/>
                </a:solidFill>
              </a:rPr>
              <a:t>“English Football Assosiation”.</a:t>
            </a:r>
            <a:r>
              <a:rPr lang="id-ID" sz="2800" b="1" smtClean="0">
                <a:solidFill>
                  <a:schemeClr val="bg1"/>
                </a:solidFill>
              </a:rPr>
              <a:t> Kemudian tanggal 8 Desember 1863 lahirlah peraturan permainan sepak bola modern yang disusun oleh badan tersebut yang dalam perkembangannya mengalami perubahan.</a:t>
            </a:r>
          </a:p>
          <a:p>
            <a:pPr marL="0" indent="622300" algn="just">
              <a:buFont typeface="Wingdings" pitchFamily="2" charset="2"/>
              <a:buNone/>
            </a:pPr>
            <a:r>
              <a:rPr lang="id-ID" sz="2800" b="1" smtClean="0">
                <a:solidFill>
                  <a:schemeClr val="bg1"/>
                </a:solidFill>
              </a:rPr>
              <a:t>Atas inisiatif </a:t>
            </a:r>
            <a:r>
              <a:rPr lang="id-ID" sz="2800" b="1" smtClean="0">
                <a:solidFill>
                  <a:srgbClr val="FF0066"/>
                </a:solidFill>
              </a:rPr>
              <a:t>Guerin (Perancis)</a:t>
            </a:r>
            <a:r>
              <a:rPr lang="id-ID" sz="2800" b="1" smtClean="0">
                <a:solidFill>
                  <a:schemeClr val="bg1"/>
                </a:solidFill>
              </a:rPr>
              <a:t> pada tanggal 21 Mei 1904 berdirilah federasi sepak bola internasional dengan nama </a:t>
            </a:r>
            <a:r>
              <a:rPr lang="id-ID" sz="2800" b="1" smtClean="0">
                <a:solidFill>
                  <a:srgbClr val="FF0066"/>
                </a:solidFill>
              </a:rPr>
              <a:t>“Federation International de Football Assosiation” (FIFA).</a:t>
            </a:r>
            <a:endParaRPr lang="en-US" sz="2800" b="1" smtClean="0">
              <a:solidFill>
                <a:srgbClr val="FF0066"/>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47675" y="685800"/>
            <a:ext cx="8066088" cy="5445125"/>
          </a:xfrm>
        </p:spPr>
        <p:txBody>
          <a:bodyPr/>
          <a:lstStyle/>
          <a:p>
            <a:pPr marL="0" indent="622300" algn="just">
              <a:lnSpc>
                <a:spcPct val="90000"/>
              </a:lnSpc>
              <a:buFont typeface="Wingdings" pitchFamily="2" charset="2"/>
              <a:buNone/>
            </a:pPr>
            <a:r>
              <a:rPr lang="id-ID" b="1" smtClean="0">
                <a:solidFill>
                  <a:schemeClr val="bg1"/>
                </a:solidFill>
              </a:rPr>
              <a:t>Atas inisiatif</a:t>
            </a:r>
            <a:r>
              <a:rPr lang="id-ID" b="1" smtClean="0"/>
              <a:t> </a:t>
            </a:r>
            <a:r>
              <a:rPr lang="id-ID" b="1" i="1" smtClean="0">
                <a:solidFill>
                  <a:srgbClr val="FF99FF"/>
                </a:solidFill>
              </a:rPr>
              <a:t>Julies </a:t>
            </a:r>
            <a:r>
              <a:rPr lang="id-ID" b="1" i="1" smtClean="0">
                <a:solidFill>
                  <a:schemeClr val="bg1"/>
                </a:solidFill>
              </a:rPr>
              <a:t>Rimet</a:t>
            </a:r>
            <a:r>
              <a:rPr lang="id-ID" b="1" smtClean="0">
                <a:solidFill>
                  <a:schemeClr val="bg1"/>
                </a:solidFill>
              </a:rPr>
              <a:t> pada tahun 1930 diselenggarakan kejuaraan dunia sepak bola pertama di </a:t>
            </a:r>
            <a:r>
              <a:rPr lang="id-ID" b="1" smtClean="0">
                <a:solidFill>
                  <a:srgbClr val="FF0066"/>
                </a:solidFill>
              </a:rPr>
              <a:t>Montevideo, Uruguay</a:t>
            </a:r>
            <a:r>
              <a:rPr lang="id-ID" b="1" smtClean="0"/>
              <a:t>. </a:t>
            </a:r>
            <a:r>
              <a:rPr lang="id-ID" b="1" smtClean="0">
                <a:solidFill>
                  <a:schemeClr val="bg1"/>
                </a:solidFill>
              </a:rPr>
              <a:t>Karena jasanya, maka mulai tahun 1946 piala dunia tersebut dinamakan</a:t>
            </a:r>
            <a:r>
              <a:rPr lang="id-ID" b="1" smtClean="0"/>
              <a:t> </a:t>
            </a:r>
            <a:r>
              <a:rPr lang="id-ID" b="1" smtClean="0">
                <a:solidFill>
                  <a:srgbClr val="FF99FF"/>
                </a:solidFill>
              </a:rPr>
              <a:t>“JULES RIMET CUP”</a:t>
            </a:r>
            <a:r>
              <a:rPr lang="id-ID" b="1" smtClean="0"/>
              <a:t>. </a:t>
            </a:r>
            <a:r>
              <a:rPr lang="id-ID" b="1" smtClean="0">
                <a:solidFill>
                  <a:schemeClr val="bg1"/>
                </a:solidFill>
              </a:rPr>
              <a:t>Kejuaraan tersebut diadakan 4 tahun sekali dan mulai tahun 1970 piala tersebut menjadi milik Brasil, sebab negara ini telah berhasil memenangkan piala tersebut sebanyak tiga kali.</a:t>
            </a:r>
            <a:endParaRPr lang="en-US" b="1" smtClean="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447675" y="685800"/>
            <a:ext cx="8066088" cy="5445125"/>
          </a:xfrm>
        </p:spPr>
        <p:txBody>
          <a:bodyPr/>
          <a:lstStyle/>
          <a:p>
            <a:pPr marL="0" indent="723900" algn="just">
              <a:lnSpc>
                <a:spcPct val="90000"/>
              </a:lnSpc>
              <a:buFont typeface="Wingdings" pitchFamily="2" charset="2"/>
              <a:buNone/>
            </a:pPr>
            <a:r>
              <a:rPr lang="id-ID" b="1" smtClean="0"/>
              <a:t>Di Indonesia sendiri, tanggal 19 April 1930 dibentuk Persatuan Sepak Bola Seluruh Indonesia (PSSI) di Yogyakarta dengan dukungan seluruh bond-bond. Pengurus PSSI pertama kali diketuai oleh </a:t>
            </a:r>
            <a:r>
              <a:rPr lang="id-ID" b="1" smtClean="0">
                <a:solidFill>
                  <a:srgbClr val="FF0066"/>
                </a:solidFill>
              </a:rPr>
              <a:t>Ir. Soeratin Sosrosoegondo</a:t>
            </a:r>
            <a:r>
              <a:rPr lang="id-ID" b="1" smtClean="0"/>
              <a:t>. Untuk menghargai jasa-jasa Ir. Soeratin dalam upaya membina dan mempertahankan berdirinya PSSI, maka mulai tahun 1966 diadakan kejuaraan sepak bola tingkat taruna remaja dengan nama </a:t>
            </a:r>
            <a:r>
              <a:rPr lang="id-ID" b="1" smtClean="0">
                <a:solidFill>
                  <a:srgbClr val="FF0066"/>
                </a:solidFill>
              </a:rPr>
              <a:t>“PIALA SOERATIN (SOERATIN CUP)”.</a:t>
            </a:r>
            <a:endParaRPr lang="en-US" b="1" smtClean="0">
              <a:solidFill>
                <a:srgbClr val="FF0066"/>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47675" y="274638"/>
            <a:ext cx="8066088" cy="792162"/>
          </a:xfrm>
        </p:spPr>
        <p:txBody>
          <a:bodyPr/>
          <a:lstStyle/>
          <a:p>
            <a:pPr algn="ctr"/>
            <a:r>
              <a:rPr lang="id-ID" b="1" smtClean="0">
                <a:solidFill>
                  <a:schemeClr val="bg1"/>
                </a:solidFill>
              </a:rPr>
              <a:t>Tugas Kelompok</a:t>
            </a:r>
            <a:endParaRPr lang="en-US" b="1" smtClean="0">
              <a:solidFill>
                <a:schemeClr val="bg1"/>
              </a:solidFill>
            </a:endParaRPr>
          </a:p>
        </p:txBody>
      </p:sp>
      <p:sp>
        <p:nvSpPr>
          <p:cNvPr id="38915" name="Rectangle 3"/>
          <p:cNvSpPr>
            <a:spLocks noGrp="1" noChangeArrowheads="1"/>
          </p:cNvSpPr>
          <p:nvPr>
            <p:ph type="body" idx="1"/>
          </p:nvPr>
        </p:nvSpPr>
        <p:spPr>
          <a:xfrm>
            <a:off x="442913" y="1066800"/>
            <a:ext cx="8066087" cy="533400"/>
          </a:xfrm>
        </p:spPr>
        <p:txBody>
          <a:bodyPr/>
          <a:lstStyle/>
          <a:p>
            <a:pPr>
              <a:lnSpc>
                <a:spcPct val="90000"/>
              </a:lnSpc>
              <a:buFont typeface="Wingdings" pitchFamily="2" charset="2"/>
              <a:buNone/>
            </a:pPr>
            <a:r>
              <a:rPr lang="id-ID" smtClean="0">
                <a:solidFill>
                  <a:schemeClr val="bg1"/>
                </a:solidFill>
              </a:rPr>
              <a:t>A. Tugas Studi kasus</a:t>
            </a:r>
            <a:endParaRPr lang="en-US" smtClean="0">
              <a:solidFill>
                <a:schemeClr val="bg1"/>
              </a:solidFill>
            </a:endParaRPr>
          </a:p>
        </p:txBody>
      </p:sp>
      <p:sp>
        <p:nvSpPr>
          <p:cNvPr id="38916" name="Rectangle 4"/>
          <p:cNvSpPr>
            <a:spLocks noChangeArrowheads="1"/>
          </p:cNvSpPr>
          <p:nvPr/>
        </p:nvSpPr>
        <p:spPr bwMode="auto">
          <a:xfrm>
            <a:off x="442913" y="1600200"/>
            <a:ext cx="8066087" cy="4343400"/>
          </a:xfrm>
          <a:prstGeom prst="rect">
            <a:avLst/>
          </a:prstGeom>
          <a:noFill/>
          <a:ln w="9525">
            <a:noFill/>
            <a:miter lim="800000"/>
            <a:headEnd/>
            <a:tailEnd/>
          </a:ln>
        </p:spPr>
        <p:txBody>
          <a:bodyPr/>
          <a:lstStyle/>
          <a:p>
            <a:pPr marL="444500" indent="-444500" algn="just">
              <a:spcBef>
                <a:spcPct val="20000"/>
              </a:spcBef>
              <a:buClr>
                <a:schemeClr val="accent1"/>
              </a:buClr>
              <a:buFont typeface="Wingdings" pitchFamily="2" charset="2"/>
              <a:buNone/>
            </a:pPr>
            <a:r>
              <a:rPr lang="id-ID" sz="2800">
                <a:solidFill>
                  <a:schemeClr val="bg1"/>
                </a:solidFill>
              </a:rPr>
              <a:t>1. Permainan sepak bola dimainkan dua babak lama waktunya 2 x 45 menit. Apabila antara babak pertama ataupun babak kedua terjadi kelebihan waktu (misalnya 48 menit), dimana pada saat kelebihan waktu permainan tersebut terjadinya gol. Apa tindakan wasit dalam memutuskan kejadian? Apakah gol tersebut dianulir/dibatalkan atau tetap berlaku? Beri penjelasan anda, sesuai dengan peraturan permainan sepak bola yang berlaku!</a:t>
            </a:r>
            <a:endParaRPr lang="en-US" sz="280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id-ID" b="1" smtClean="0">
                <a:solidFill>
                  <a:schemeClr val="bg1"/>
                </a:solidFill>
              </a:rPr>
              <a:t>Tugas Kelompok</a:t>
            </a:r>
            <a:endParaRPr lang="en-US" b="1" smtClean="0">
              <a:solidFill>
                <a:schemeClr val="bg1"/>
              </a:solidFill>
            </a:endParaRPr>
          </a:p>
        </p:txBody>
      </p:sp>
      <p:sp>
        <p:nvSpPr>
          <p:cNvPr id="39939" name="Rectangle 3"/>
          <p:cNvSpPr>
            <a:spLocks noGrp="1" noChangeArrowheads="1"/>
          </p:cNvSpPr>
          <p:nvPr>
            <p:ph type="body" idx="1"/>
          </p:nvPr>
        </p:nvSpPr>
        <p:spPr>
          <a:xfrm>
            <a:off x="447675" y="1371600"/>
            <a:ext cx="8066088" cy="5105400"/>
          </a:xfrm>
        </p:spPr>
        <p:txBody>
          <a:bodyPr/>
          <a:lstStyle/>
          <a:p>
            <a:pPr marL="533400" indent="-533400" algn="just">
              <a:lnSpc>
                <a:spcPct val="90000"/>
              </a:lnSpc>
              <a:buFont typeface="Wingdings" pitchFamily="2" charset="2"/>
              <a:buNone/>
            </a:pPr>
            <a:r>
              <a:rPr lang="id-ID" sz="2600" b="1" smtClean="0">
                <a:solidFill>
                  <a:schemeClr val="bg1"/>
                </a:solidFill>
              </a:rPr>
              <a:t>2.  Dalam suatu pertandingan sepak bola, dimana usaha pemain penyerang untuk mencetak gol tanpa terhalang oleh pemain bertahan (termasuk penjaga gawang) dan bola tersebut dapat diprediksi 100% akan masuk. Tiba-tiba sebelum bola tersebut masuk ke gawang, ada seekor anjing atau penonton memasuki lapangan permainan dan menghentikan bola tersebut, sehingga gol tidak terjadi. Apa tindakan wasit terhadap kejadian tersebut? Apakah bola tersebut dapat dinyatakan masuk atau bola tidak masuk? Beri penjelasan anda, sesuai dengan peraturan permainan sepak bola yang berlaku!</a:t>
            </a:r>
            <a:endParaRPr lang="en-US" sz="2600" b="1" smtClean="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47675" y="274638"/>
            <a:ext cx="8066088" cy="639762"/>
          </a:xfrm>
        </p:spPr>
        <p:txBody>
          <a:bodyPr/>
          <a:lstStyle/>
          <a:p>
            <a:pPr algn="ctr"/>
            <a:r>
              <a:rPr lang="id-ID" sz="3400" b="1" smtClean="0">
                <a:solidFill>
                  <a:schemeClr val="bg1"/>
                </a:solidFill>
              </a:rPr>
              <a:t>Langkah-langkah Pembelajaran</a:t>
            </a:r>
            <a:endParaRPr lang="en-US" sz="3400" b="1" smtClean="0">
              <a:solidFill>
                <a:schemeClr val="bg1"/>
              </a:solidFill>
            </a:endParaRPr>
          </a:p>
        </p:txBody>
      </p:sp>
      <p:sp>
        <p:nvSpPr>
          <p:cNvPr id="46083" name="Rectangle 3"/>
          <p:cNvSpPr>
            <a:spLocks noGrp="1" noChangeArrowheads="1"/>
          </p:cNvSpPr>
          <p:nvPr>
            <p:ph type="body" idx="1"/>
          </p:nvPr>
        </p:nvSpPr>
        <p:spPr>
          <a:xfrm>
            <a:off x="442913" y="1066800"/>
            <a:ext cx="8066087" cy="5029200"/>
          </a:xfrm>
        </p:spPr>
        <p:txBody>
          <a:bodyPr/>
          <a:lstStyle/>
          <a:p>
            <a:pPr marL="609600" indent="-609600">
              <a:lnSpc>
                <a:spcPct val="90000"/>
              </a:lnSpc>
              <a:buFont typeface="Wingdings" pitchFamily="2" charset="2"/>
              <a:buNone/>
            </a:pPr>
            <a:r>
              <a:rPr lang="id-ID" sz="2900" b="1" i="1" smtClean="0">
                <a:solidFill>
                  <a:schemeClr val="bg1"/>
                </a:solidFill>
              </a:rPr>
              <a:t>Tes Keterampilan Psikomotor</a:t>
            </a:r>
          </a:p>
          <a:p>
            <a:pPr marL="609600" indent="-609600">
              <a:lnSpc>
                <a:spcPct val="90000"/>
              </a:lnSpc>
              <a:buFont typeface="Wingdings" pitchFamily="2" charset="2"/>
              <a:buNone/>
            </a:pPr>
            <a:r>
              <a:rPr lang="id-ID" sz="2900" b="1" smtClean="0">
                <a:solidFill>
                  <a:schemeClr val="bg1"/>
                </a:solidFill>
              </a:rPr>
              <a:t>Pertemuan ke 1 sampai 3</a:t>
            </a:r>
          </a:p>
          <a:p>
            <a:pPr marL="609600" indent="-609600">
              <a:lnSpc>
                <a:spcPct val="90000"/>
              </a:lnSpc>
            </a:pPr>
            <a:r>
              <a:rPr lang="en-GB" sz="2800" b="1" smtClean="0">
                <a:solidFill>
                  <a:schemeClr val="bg1"/>
                </a:solidFill>
              </a:rPr>
              <a:t>Kegiatan Pendahuluan (15 menit)</a:t>
            </a:r>
          </a:p>
          <a:p>
            <a:pPr marL="1316038" lvl="1" indent="-514350">
              <a:lnSpc>
                <a:spcPct val="90000"/>
              </a:lnSpc>
            </a:pPr>
            <a:r>
              <a:rPr lang="en-GB" sz="2800" b="1" smtClean="0">
                <a:solidFill>
                  <a:schemeClr val="bg1"/>
                </a:solidFill>
              </a:rPr>
              <a:t>Berbaris, berdoa, presensi, apersepsi, motivasi dan penjelasan tujuan pembelajaran.</a:t>
            </a:r>
          </a:p>
          <a:p>
            <a:pPr marL="1316038" lvl="1" indent="-514350">
              <a:lnSpc>
                <a:spcPct val="90000"/>
              </a:lnSpc>
            </a:pPr>
            <a:r>
              <a:rPr lang="en-GB" sz="2800" b="1" smtClean="0">
                <a:solidFill>
                  <a:schemeClr val="bg1"/>
                </a:solidFill>
              </a:rPr>
              <a:t>Pemanasan secara umum</a:t>
            </a:r>
          </a:p>
          <a:p>
            <a:pPr marL="1316038" lvl="1" indent="-514350">
              <a:lnSpc>
                <a:spcPct val="90000"/>
              </a:lnSpc>
            </a:pPr>
            <a:r>
              <a:rPr lang="en-GB" sz="2800" b="1" smtClean="0">
                <a:solidFill>
                  <a:schemeClr val="bg1"/>
                </a:solidFill>
              </a:rPr>
              <a:t>Berlari mengelilingi lapangan sepakbola</a:t>
            </a:r>
            <a:endParaRPr lang="id-ID" sz="2800" b="1" smtClean="0">
              <a:solidFill>
                <a:schemeClr val="bg1"/>
              </a:solidFill>
            </a:endParaRPr>
          </a:p>
          <a:p>
            <a:pPr marL="1316038" lvl="1" indent="-514350" algn="just">
              <a:lnSpc>
                <a:spcPct val="90000"/>
              </a:lnSpc>
            </a:pPr>
            <a:r>
              <a:rPr lang="sv-SE" sz="2500" b="1" smtClean="0">
                <a:solidFill>
                  <a:schemeClr val="bg1"/>
                </a:solidFill>
              </a:rPr>
              <a:t>Pemanasan khusus sepakbola dalam bentuk permainan</a:t>
            </a:r>
            <a:r>
              <a:rPr lang="en-US" sz="2500" b="1" smtClean="0">
                <a:solidFill>
                  <a:schemeClr val="bg1"/>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id-ID" sz="3400" smtClean="0"/>
              <a:t/>
            </a:r>
            <a:br>
              <a:rPr lang="id-ID" sz="3400" smtClean="0"/>
            </a:br>
            <a:r>
              <a:rPr lang="id-ID" sz="3400" b="1" smtClean="0">
                <a:solidFill>
                  <a:srgbClr val="FF0066"/>
                </a:solidFill>
                <a:latin typeface="Snap ITC" pitchFamily="82" charset="0"/>
              </a:rPr>
              <a:t>PERMAINAN BOLA BESAR</a:t>
            </a:r>
            <a:r>
              <a:rPr lang="id-ID" sz="3400" smtClean="0">
                <a:solidFill>
                  <a:srgbClr val="FF0066"/>
                </a:solidFill>
                <a:latin typeface="Snap ITC" pitchFamily="82" charset="0"/>
              </a:rPr>
              <a:t/>
            </a:r>
            <a:br>
              <a:rPr lang="id-ID" sz="3400" smtClean="0">
                <a:solidFill>
                  <a:srgbClr val="FF0066"/>
                </a:solidFill>
                <a:latin typeface="Snap ITC" pitchFamily="82" charset="0"/>
              </a:rPr>
            </a:br>
            <a:endParaRPr lang="en-US" sz="3400" smtClean="0">
              <a:solidFill>
                <a:srgbClr val="FF0066"/>
              </a:solidFill>
              <a:latin typeface="Snap ITC" pitchFamily="82" charset="0"/>
            </a:endParaRPr>
          </a:p>
        </p:txBody>
      </p:sp>
      <p:sp>
        <p:nvSpPr>
          <p:cNvPr id="5123" name="Rectangle 3"/>
          <p:cNvSpPr>
            <a:spLocks noGrp="1" noChangeArrowheads="1"/>
          </p:cNvSpPr>
          <p:nvPr>
            <p:ph type="body" idx="1"/>
          </p:nvPr>
        </p:nvSpPr>
        <p:spPr>
          <a:xfrm>
            <a:off x="442913" y="2057400"/>
            <a:ext cx="7924800" cy="3200400"/>
          </a:xfrm>
        </p:spPr>
        <p:txBody>
          <a:bodyPr/>
          <a:lstStyle/>
          <a:p>
            <a:pPr eaLnBrk="1" hangingPunct="1">
              <a:buFont typeface="Wingdings" pitchFamily="2" charset="2"/>
              <a:buNone/>
            </a:pPr>
            <a:r>
              <a:rPr lang="id-ID" sz="3400" smtClean="0">
                <a:solidFill>
                  <a:srgbClr val="00CC00"/>
                </a:solidFill>
                <a:latin typeface="Matura MT Script Capitals" pitchFamily="66" charset="0"/>
              </a:rPr>
              <a:t>A. SEPAK BOLA</a:t>
            </a:r>
          </a:p>
          <a:p>
            <a:pPr lvl="1" eaLnBrk="1" hangingPunct="1">
              <a:buFont typeface="Wingdings" pitchFamily="2" charset="2"/>
              <a:buNone/>
            </a:pPr>
            <a:r>
              <a:rPr lang="id-ID" sz="3400" b="1" smtClean="0">
                <a:solidFill>
                  <a:srgbClr val="FFFF00"/>
                </a:solidFill>
                <a:latin typeface="Matura MT Script Capitals" pitchFamily="66" charset="0"/>
              </a:rPr>
              <a:t>1. Pengertian Sepak Bola</a:t>
            </a:r>
          </a:p>
          <a:p>
            <a:pPr lvl="1" eaLnBrk="1" hangingPunct="1">
              <a:buFont typeface="Wingdings" pitchFamily="2" charset="2"/>
              <a:buNone/>
            </a:pPr>
            <a:r>
              <a:rPr lang="id-ID" sz="3400" b="1" smtClean="0">
                <a:solidFill>
                  <a:srgbClr val="FFFF00"/>
                </a:solidFill>
                <a:latin typeface="Matura MT Script Capitals" pitchFamily="66" charset="0"/>
              </a:rPr>
              <a:t>2. Peraturan Permainan Sepak Bola</a:t>
            </a:r>
          </a:p>
          <a:p>
            <a:pPr lvl="1" eaLnBrk="1" hangingPunct="1">
              <a:buFont typeface="Wingdings" pitchFamily="2" charset="2"/>
              <a:buNone/>
            </a:pPr>
            <a:r>
              <a:rPr lang="id-ID" sz="3400" b="1" smtClean="0">
                <a:solidFill>
                  <a:srgbClr val="FFFF00"/>
                </a:solidFill>
                <a:latin typeface="Matura MT Script Capitals" pitchFamily="66" charset="0"/>
              </a:rPr>
              <a:t>3. Teknik-teknik Dasar Sepak Bola</a:t>
            </a:r>
          </a:p>
          <a:p>
            <a:pPr eaLnBrk="1" hangingPunct="1">
              <a:buFont typeface="Wingdings" pitchFamily="2" charset="2"/>
              <a:buNone/>
            </a:pPr>
            <a:endParaRPr lang="en-US" sz="3300" b="1" smtClean="0">
              <a:solidFill>
                <a:schemeClr val="bg1"/>
              </a:solidFill>
              <a:latin typeface="Matura MT Script Capital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strVal val="#ppt_w*0.70"/>
                                          </p:val>
                                        </p:tav>
                                        <p:tav tm="100000">
                                          <p:val>
                                            <p:strVal val="#ppt_w"/>
                                          </p:val>
                                        </p:tav>
                                      </p:tavLst>
                                    </p:anim>
                                    <p:anim calcmode="lin" valueType="num">
                                      <p:cBhvr>
                                        <p:cTn id="8" dur="1000" fill="hold"/>
                                        <p:tgtEl>
                                          <p:spTgt spid="5122"/>
                                        </p:tgtEl>
                                        <p:attrNameLst>
                                          <p:attrName>ppt_h</p:attrName>
                                        </p:attrNameLst>
                                      </p:cBhvr>
                                      <p:tavLst>
                                        <p:tav tm="0">
                                          <p:val>
                                            <p:strVal val="#ppt_h"/>
                                          </p:val>
                                        </p:tav>
                                        <p:tav tm="100000">
                                          <p:val>
                                            <p:strVal val="#ppt_h"/>
                                          </p:val>
                                        </p:tav>
                                      </p:tavLst>
                                    </p:anim>
                                    <p:animEffect transition="in" filter="fade">
                                      <p:cBhvr>
                                        <p:cTn id="9" dur="1000"/>
                                        <p:tgtEl>
                                          <p:spTgt spid="512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 calcmode="lin" valueType="num">
                                      <p:cBhvr>
                                        <p:cTn id="12" dur="1000" fill="hold"/>
                                        <p:tgtEl>
                                          <p:spTgt spid="512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512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5123">
                                            <p:txEl>
                                              <p:pRg st="0" end="0"/>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 calcmode="lin" valueType="num">
                                      <p:cBhvr>
                                        <p:cTn id="17" dur="1000" fill="hold"/>
                                        <p:tgtEl>
                                          <p:spTgt spid="512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512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5123">
                                            <p:txEl>
                                              <p:pRg st="1" end="1"/>
                                            </p:txEl>
                                          </p:spTgt>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 calcmode="lin" valueType="num">
                                      <p:cBhvr>
                                        <p:cTn id="22" dur="1000" fill="hold"/>
                                        <p:tgtEl>
                                          <p:spTgt spid="512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512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5123">
                                            <p:txEl>
                                              <p:pRg st="2" end="2"/>
                                            </p:txEl>
                                          </p:spTgt>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5123">
                                            <p:txEl>
                                              <p:pRg st="3" end="3"/>
                                            </p:txEl>
                                          </p:spTgt>
                                        </p:tgtEl>
                                        <p:attrNameLst>
                                          <p:attrName>style.visibility</p:attrName>
                                        </p:attrNameLst>
                                      </p:cBhvr>
                                      <p:to>
                                        <p:strVal val="visible"/>
                                      </p:to>
                                    </p:set>
                                    <p:anim calcmode="lin" valueType="num">
                                      <p:cBhvr>
                                        <p:cTn id="27" dur="1000" fill="hold"/>
                                        <p:tgtEl>
                                          <p:spTgt spid="512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512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447675" y="457200"/>
            <a:ext cx="8066088" cy="5257800"/>
          </a:xfrm>
        </p:spPr>
        <p:txBody>
          <a:bodyPr/>
          <a:lstStyle/>
          <a:p>
            <a:pPr marL="609600" indent="-609600" algn="just">
              <a:lnSpc>
                <a:spcPct val="80000"/>
              </a:lnSpc>
            </a:pPr>
            <a:r>
              <a:rPr lang="en-GB" sz="2800" b="1" smtClean="0">
                <a:solidFill>
                  <a:schemeClr val="bg1"/>
                </a:solidFill>
              </a:rPr>
              <a:t>Kegiatan Inti (60 menit)</a:t>
            </a:r>
            <a:endParaRPr lang="en-US" sz="2800" b="1" smtClean="0">
              <a:solidFill>
                <a:schemeClr val="bg1"/>
              </a:solidFill>
            </a:endParaRPr>
          </a:p>
          <a:p>
            <a:pPr marL="971550" lvl="1" indent="-514350" algn="just">
              <a:lnSpc>
                <a:spcPct val="80000"/>
              </a:lnSpc>
            </a:pPr>
            <a:r>
              <a:rPr lang="en-GB" sz="2400" b="1" smtClean="0">
                <a:solidFill>
                  <a:schemeClr val="bg1"/>
                </a:solidFill>
              </a:rPr>
              <a:t>Penjelasan cara melakukan latihan teknik dasar mengumpan, mengontrol dan menggiring bola berpasangan dan berkelompok dengan menggunakan kaki bagian dalam, kaki bagian luar dan punggung kaki dengan koordinasi yang baik.</a:t>
            </a:r>
          </a:p>
          <a:p>
            <a:pPr marL="971550" lvl="1" indent="-514350" algn="just">
              <a:lnSpc>
                <a:spcPct val="80000"/>
              </a:lnSpc>
            </a:pPr>
            <a:r>
              <a:rPr lang="en-GB" sz="2400" b="1" smtClean="0">
                <a:solidFill>
                  <a:schemeClr val="bg1"/>
                </a:solidFill>
              </a:rPr>
              <a:t>Melakukan latihan teknik dasar mengumpan, mengontrol dan menggiring bola berpasangan dan berkelompok dengan menggunakan kaki bagian dalam, kaki bagian luar dan punggung kaki dengan koordinasi yang baik.</a:t>
            </a:r>
          </a:p>
          <a:p>
            <a:pPr marL="971550" lvl="1" indent="-514350" algn="just">
              <a:lnSpc>
                <a:spcPct val="80000"/>
              </a:lnSpc>
            </a:pPr>
            <a:r>
              <a:rPr lang="en-GB" sz="2400" b="1" smtClean="0">
                <a:solidFill>
                  <a:schemeClr val="bg1"/>
                </a:solidFill>
              </a:rPr>
              <a:t>Penjelasan cara melakukan latihan variasi dan kombinasi teknik dasar menendang, mengontrol, dan menggiring bola berpasangan dan berkelompok menggunakan kaki bagian dalam, kaki bagian luar dan punggung kaki dengan koordinasi yang baik.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447675" y="609600"/>
            <a:ext cx="8066088" cy="5521325"/>
          </a:xfrm>
        </p:spPr>
        <p:txBody>
          <a:bodyPr/>
          <a:lstStyle/>
          <a:p>
            <a:pPr marL="901700" lvl="1" indent="-366713" algn="just"/>
            <a:r>
              <a:rPr lang="en-GB" sz="2800" b="1" smtClean="0">
                <a:solidFill>
                  <a:schemeClr val="bg1"/>
                </a:solidFill>
              </a:rPr>
              <a:t>Melakukan latihan variasi dan kombinasi teknik dasar menendang, mengontrol, dan menggiring bola berpasangan dan berkelompok menggunakan kaki bagian dalam, kaki bagian luar dan punggung kaki dengan koordinasi yang baik.</a:t>
            </a:r>
            <a:endParaRPr lang="id-ID" sz="2800" b="1" smtClean="0">
              <a:solidFill>
                <a:schemeClr val="bg1"/>
              </a:solidFill>
            </a:endParaRPr>
          </a:p>
          <a:p>
            <a:pPr marL="901700" lvl="1" indent="-366713" algn="just"/>
            <a:r>
              <a:rPr lang="en-GB" sz="2800" b="1" smtClean="0">
                <a:solidFill>
                  <a:schemeClr val="bg1"/>
                </a:solidFill>
              </a:rPr>
              <a:t>Bermain sepakbola dengan menggunakan peraturan yang dimodifikasi secara berkelompok (jumlah pemain, lapangan permainan, dan peraturan permainan dimodifikasi).</a:t>
            </a:r>
            <a:r>
              <a:rPr lang="en-US" sz="2800" b="1" smtClean="0">
                <a:solidFill>
                  <a:schemeClr val="bg1"/>
                </a:solidFill>
              </a:rPr>
              <a:t> </a:t>
            </a:r>
          </a:p>
          <a:p>
            <a:pPr marL="355600" indent="-355600">
              <a:buFont typeface="Wingdings" pitchFamily="2" charset="2"/>
              <a:buNone/>
            </a:pPr>
            <a:endParaRPr lang="en-US" sz="2800" b="1" smtClean="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a:xfrm>
            <a:off x="519113" y="838200"/>
            <a:ext cx="8066087" cy="4419600"/>
          </a:xfrm>
        </p:spPr>
        <p:txBody>
          <a:bodyPr/>
          <a:lstStyle/>
          <a:p>
            <a:pPr marL="355600" indent="-355600" algn="just" defTabSz="901700"/>
            <a:r>
              <a:rPr lang="en-GB" sz="3600" b="1" smtClean="0">
                <a:solidFill>
                  <a:schemeClr val="bg1"/>
                </a:solidFill>
              </a:rPr>
              <a:t>Kegiatan </a:t>
            </a:r>
            <a:r>
              <a:rPr lang="id-ID" sz="3600" b="1" smtClean="0">
                <a:solidFill>
                  <a:schemeClr val="bg1"/>
                </a:solidFill>
              </a:rPr>
              <a:t>Penutup (15 menit)</a:t>
            </a:r>
            <a:endParaRPr lang="en-GB" sz="3600" b="1" smtClean="0">
              <a:solidFill>
                <a:schemeClr val="bg1"/>
              </a:solidFill>
            </a:endParaRPr>
          </a:p>
          <a:p>
            <a:pPr marL="903288" lvl="1" indent="-368300" algn="just" defTabSz="901700"/>
            <a:r>
              <a:rPr lang="id-ID" sz="3600" b="1" smtClean="0">
                <a:solidFill>
                  <a:schemeClr val="bg1"/>
                </a:solidFill>
              </a:rPr>
              <a:t>Pendinginan (colling down)</a:t>
            </a:r>
            <a:endParaRPr lang="en-GB" sz="3600" b="1" smtClean="0">
              <a:solidFill>
                <a:schemeClr val="bg1"/>
              </a:solidFill>
            </a:endParaRPr>
          </a:p>
          <a:p>
            <a:pPr marL="903288" lvl="1" indent="-368300" algn="just" defTabSz="901700"/>
            <a:r>
              <a:rPr lang="id-ID" sz="3600" b="1" smtClean="0">
                <a:solidFill>
                  <a:schemeClr val="bg1"/>
                </a:solidFill>
              </a:rPr>
              <a:t>Evaluasi, diskusi dan tanya jawab proses pembelajaran yang telah dipelajari</a:t>
            </a:r>
          </a:p>
          <a:p>
            <a:pPr marL="903288" lvl="1" indent="-368300" algn="just" defTabSz="901700"/>
            <a:r>
              <a:rPr lang="id-ID" sz="3600" b="1" smtClean="0">
                <a:solidFill>
                  <a:schemeClr val="bg1"/>
                </a:solidFill>
              </a:rPr>
              <a:t>Berbaris dan berdoa</a:t>
            </a:r>
            <a:endParaRPr lang="en-US" sz="3600" b="1" smtClean="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519113" y="1066800"/>
            <a:ext cx="8066087" cy="4953000"/>
          </a:xfrm>
        </p:spPr>
        <p:txBody>
          <a:bodyPr/>
          <a:lstStyle/>
          <a:p>
            <a:pPr>
              <a:buFont typeface="Wingdings" pitchFamily="2" charset="2"/>
              <a:buNone/>
            </a:pPr>
            <a:r>
              <a:rPr lang="id-ID" sz="3000" b="1" smtClean="0">
                <a:solidFill>
                  <a:schemeClr val="bg1"/>
                </a:solidFill>
              </a:rPr>
              <a:t>Pertemuan ke 4</a:t>
            </a:r>
          </a:p>
          <a:p>
            <a:r>
              <a:rPr lang="en-GB" sz="3000" b="1" smtClean="0">
                <a:solidFill>
                  <a:schemeClr val="bg1"/>
                </a:solidFill>
              </a:rPr>
              <a:t>Kegiatan Pendahuluan (15 menit)</a:t>
            </a:r>
            <a:endParaRPr lang="en-GB" sz="3000" smtClean="0">
              <a:solidFill>
                <a:schemeClr val="bg1"/>
              </a:solidFill>
            </a:endParaRPr>
          </a:p>
          <a:p>
            <a:pPr lvl="1" algn="just"/>
            <a:r>
              <a:rPr lang="en-GB" sz="3000" smtClean="0">
                <a:solidFill>
                  <a:schemeClr val="bg1"/>
                </a:solidFill>
              </a:rPr>
              <a:t>Berbaris, berdoa, presensi, apersepsi, motivasi dan penjelasan tujuan pembelajaran.</a:t>
            </a:r>
          </a:p>
          <a:p>
            <a:pPr lvl="1" algn="just"/>
            <a:r>
              <a:rPr lang="en-GB" sz="3000" smtClean="0">
                <a:solidFill>
                  <a:schemeClr val="bg1"/>
                </a:solidFill>
              </a:rPr>
              <a:t>Pemanasan secara umum</a:t>
            </a:r>
          </a:p>
          <a:p>
            <a:pPr lvl="1" algn="just"/>
            <a:r>
              <a:rPr lang="en-GB" sz="3000" smtClean="0">
                <a:solidFill>
                  <a:schemeClr val="bg1"/>
                </a:solidFill>
              </a:rPr>
              <a:t>Berlari mengelilingi lapangan sepakbola</a:t>
            </a:r>
            <a:endParaRPr lang="id-ID" sz="3000" smtClean="0">
              <a:solidFill>
                <a:schemeClr val="bg1"/>
              </a:solidFill>
            </a:endParaRPr>
          </a:p>
          <a:p>
            <a:pPr lvl="1" algn="just">
              <a:buFont typeface="Wingdings" pitchFamily="2" charset="2"/>
              <a:buNone/>
            </a:pPr>
            <a:endParaRPr lang="en-US" sz="2500" smtClean="0">
              <a:solidFill>
                <a:schemeClr val="bg1"/>
              </a:solidFill>
            </a:endParaRPr>
          </a:p>
          <a:p>
            <a:pPr lvl="1" algn="just">
              <a:buFont typeface="Wingdings" pitchFamily="2" charset="2"/>
              <a:buNone/>
            </a:pPr>
            <a:endParaRPr lang="en-US" sz="2800" smtClean="0">
              <a:solidFill>
                <a:schemeClr val="bg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447675" y="914400"/>
            <a:ext cx="8066088" cy="5216525"/>
          </a:xfrm>
        </p:spPr>
        <p:txBody>
          <a:bodyPr/>
          <a:lstStyle/>
          <a:p>
            <a:pPr marL="609600" indent="-609600"/>
            <a:r>
              <a:rPr lang="en-GB" sz="2900" smtClean="0">
                <a:solidFill>
                  <a:schemeClr val="bg1"/>
                </a:solidFill>
              </a:rPr>
              <a:t>Kegiatan Inti (70 menit)</a:t>
            </a:r>
          </a:p>
          <a:p>
            <a:pPr marL="609600" indent="-609600">
              <a:buFont typeface="Wingdings" pitchFamily="2" charset="2"/>
              <a:buNone/>
            </a:pPr>
            <a:r>
              <a:rPr lang="id-ID" sz="2900" smtClean="0">
                <a:solidFill>
                  <a:schemeClr val="bg1"/>
                </a:solidFill>
              </a:rPr>
              <a:t>	</a:t>
            </a:r>
            <a:r>
              <a:rPr lang="en-GB" sz="2900" smtClean="0">
                <a:solidFill>
                  <a:schemeClr val="bg1"/>
                </a:solidFill>
              </a:rPr>
              <a:t>Uji kompetensi permainan </a:t>
            </a:r>
            <a:r>
              <a:rPr lang="sv-SE" sz="2900" smtClean="0">
                <a:solidFill>
                  <a:schemeClr val="bg1"/>
                </a:solidFill>
              </a:rPr>
              <a:t>sepakbola</a:t>
            </a:r>
            <a:r>
              <a:rPr lang="en-GB" sz="2900" smtClean="0">
                <a:solidFill>
                  <a:schemeClr val="bg1"/>
                </a:solidFill>
              </a:rPr>
              <a:t> yang terdiri dari :</a:t>
            </a:r>
            <a:endParaRPr lang="nb-NO" sz="2900" smtClean="0">
              <a:solidFill>
                <a:schemeClr val="bg1"/>
              </a:solidFill>
            </a:endParaRPr>
          </a:p>
          <a:p>
            <a:pPr marL="1352550" lvl="2" indent="-438150" algn="just"/>
            <a:r>
              <a:rPr lang="nb-NO" sz="2900" smtClean="0">
                <a:solidFill>
                  <a:schemeClr val="bg1"/>
                </a:solidFill>
              </a:rPr>
              <a:t>Uji kompetensi menendang dan mengontrol bolasepak</a:t>
            </a:r>
            <a:endParaRPr lang="en-GB" sz="2900" smtClean="0">
              <a:solidFill>
                <a:schemeClr val="bg1"/>
              </a:solidFill>
            </a:endParaRPr>
          </a:p>
          <a:p>
            <a:pPr marL="1352550" lvl="2" indent="-438150" algn="just"/>
            <a:r>
              <a:rPr lang="en-GB" sz="2900" smtClean="0">
                <a:solidFill>
                  <a:schemeClr val="bg1"/>
                </a:solidFill>
              </a:rPr>
              <a:t>Uji kompetensi menggiring bolasepak</a:t>
            </a:r>
            <a:endParaRPr lang="id-ID" sz="2900" smtClean="0">
              <a:solidFill>
                <a:schemeClr val="bg1"/>
              </a:solidFill>
            </a:endParaRPr>
          </a:p>
          <a:p>
            <a:pPr marL="1352550" lvl="2" indent="-438150" algn="just"/>
            <a:r>
              <a:rPr lang="sv-SE" sz="2900" smtClean="0">
                <a:solidFill>
                  <a:schemeClr val="bg1"/>
                </a:solidFill>
              </a:rPr>
              <a:t>Uji kompetensi variasi dan kombinasi teknik dasar permainan sepakbola</a:t>
            </a:r>
            <a:r>
              <a:rPr lang="en-US" sz="2900" smtClean="0">
                <a:solidFill>
                  <a:schemeClr val="bg1"/>
                </a:solidFil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447675" y="838200"/>
            <a:ext cx="8066088" cy="4114800"/>
          </a:xfrm>
        </p:spPr>
        <p:txBody>
          <a:bodyPr/>
          <a:lstStyle/>
          <a:p>
            <a:pPr marL="609600" indent="-609600" algn="just"/>
            <a:r>
              <a:rPr lang="en-GB" sz="3600" b="1" smtClean="0">
                <a:solidFill>
                  <a:schemeClr val="bg1"/>
                </a:solidFill>
              </a:rPr>
              <a:t>Kegiatan Penutup (10 menit)</a:t>
            </a:r>
            <a:endParaRPr lang="en-GB" sz="3400" smtClean="0">
              <a:solidFill>
                <a:schemeClr val="bg1"/>
              </a:solidFill>
            </a:endParaRPr>
          </a:p>
          <a:p>
            <a:pPr marL="971550" lvl="1" indent="-514350" algn="just"/>
            <a:r>
              <a:rPr lang="en-GB" sz="3200" smtClean="0">
                <a:solidFill>
                  <a:schemeClr val="bg1"/>
                </a:solidFill>
              </a:rPr>
              <a:t>Pendinginan (colling down)</a:t>
            </a:r>
            <a:endParaRPr lang="id-ID" sz="3200" smtClean="0">
              <a:solidFill>
                <a:schemeClr val="bg1"/>
              </a:solidFill>
            </a:endParaRPr>
          </a:p>
          <a:p>
            <a:pPr marL="971550" lvl="1" indent="-514350" algn="just"/>
            <a:r>
              <a:rPr lang="en-GB" sz="3200" smtClean="0">
                <a:solidFill>
                  <a:schemeClr val="bg1"/>
                </a:solidFill>
              </a:rPr>
              <a:t>Evaluasi, diskusi dan tanya-jawab proses pembelajaran yang telah dipelajari</a:t>
            </a:r>
            <a:endParaRPr lang="id-ID" sz="3200" smtClean="0">
              <a:solidFill>
                <a:schemeClr val="bg1"/>
              </a:solidFill>
            </a:endParaRPr>
          </a:p>
          <a:p>
            <a:pPr marL="971550" lvl="1" indent="-514350" algn="just"/>
            <a:r>
              <a:rPr lang="en-GB" sz="3200" smtClean="0">
                <a:solidFill>
                  <a:schemeClr val="bg1"/>
                </a:solidFill>
              </a:rPr>
              <a:t>Berbaris dan berdoa</a:t>
            </a:r>
            <a:r>
              <a:rPr lang="en-US" sz="2400" smtClean="0">
                <a:solidFill>
                  <a:schemeClr val="bg1"/>
                </a:solid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47675" y="274638"/>
            <a:ext cx="8066088" cy="868362"/>
          </a:xfrm>
        </p:spPr>
        <p:txBody>
          <a:bodyPr/>
          <a:lstStyle/>
          <a:p>
            <a:pPr algn="ctr"/>
            <a:r>
              <a:rPr lang="id-ID" sz="3400" b="1" smtClean="0">
                <a:solidFill>
                  <a:schemeClr val="tx1"/>
                </a:solidFill>
              </a:rPr>
              <a:t>Butir Pertanyaan</a:t>
            </a:r>
            <a:endParaRPr lang="en-US" sz="3400" b="1" smtClean="0">
              <a:solidFill>
                <a:schemeClr val="tx1"/>
              </a:solidFill>
            </a:endParaRPr>
          </a:p>
        </p:txBody>
      </p:sp>
      <p:sp>
        <p:nvSpPr>
          <p:cNvPr id="45059" name="Rectangle 3"/>
          <p:cNvSpPr>
            <a:spLocks noGrp="1" noChangeArrowheads="1"/>
          </p:cNvSpPr>
          <p:nvPr>
            <p:ph type="body" idx="1"/>
          </p:nvPr>
        </p:nvSpPr>
        <p:spPr>
          <a:xfrm>
            <a:off x="442913" y="990600"/>
            <a:ext cx="8066087" cy="914400"/>
          </a:xfrm>
        </p:spPr>
        <p:txBody>
          <a:bodyPr/>
          <a:lstStyle/>
          <a:p>
            <a:pPr marL="0" indent="0" algn="just">
              <a:lnSpc>
                <a:spcPct val="90000"/>
              </a:lnSpc>
              <a:buFont typeface="Wingdings" pitchFamily="2" charset="2"/>
              <a:buNone/>
            </a:pPr>
            <a:r>
              <a:rPr lang="id-ID" sz="2800" b="1" smtClean="0"/>
              <a:t>Jawablah pertanyaan di bawah ini dengan singkat dan tepat</a:t>
            </a:r>
            <a:r>
              <a:rPr lang="id-ID" b="1" smtClean="0"/>
              <a:t> </a:t>
            </a:r>
            <a:endParaRPr lang="en-US" b="1" smtClean="0"/>
          </a:p>
        </p:txBody>
      </p:sp>
      <p:sp>
        <p:nvSpPr>
          <p:cNvPr id="45060" name="Rectangle 4"/>
          <p:cNvSpPr>
            <a:spLocks noChangeArrowheads="1"/>
          </p:cNvSpPr>
          <p:nvPr/>
        </p:nvSpPr>
        <p:spPr bwMode="auto">
          <a:xfrm>
            <a:off x="442913" y="1828800"/>
            <a:ext cx="8077200" cy="4648200"/>
          </a:xfrm>
          <a:prstGeom prst="rect">
            <a:avLst/>
          </a:prstGeom>
          <a:noFill/>
          <a:ln w="9525">
            <a:noFill/>
            <a:miter lim="800000"/>
            <a:headEnd/>
            <a:tailEnd/>
          </a:ln>
        </p:spPr>
        <p:txBody>
          <a:bodyPr/>
          <a:lstStyle/>
          <a:p>
            <a:pPr marL="609600" indent="-609600" algn="just">
              <a:lnSpc>
                <a:spcPct val="90000"/>
              </a:lnSpc>
              <a:spcBef>
                <a:spcPct val="20000"/>
              </a:spcBef>
              <a:buClr>
                <a:schemeClr val="tx1"/>
              </a:buClr>
              <a:buFont typeface="Wingdings" pitchFamily="2" charset="2"/>
              <a:buAutoNum type="arabicPeriod"/>
              <a:tabLst>
                <a:tab pos="444500" algn="l"/>
              </a:tabLst>
            </a:pPr>
            <a:r>
              <a:rPr lang="id-ID" sz="2700" b="1"/>
              <a:t>Sebutkan macam-macam teknik gerakkan tanpa bola dalam permainan sepak bola!</a:t>
            </a:r>
          </a:p>
          <a:p>
            <a:pPr marL="609600" indent="-609600" algn="just">
              <a:lnSpc>
                <a:spcPct val="90000"/>
              </a:lnSpc>
              <a:spcBef>
                <a:spcPct val="20000"/>
              </a:spcBef>
              <a:buClr>
                <a:schemeClr val="tx1"/>
              </a:buClr>
              <a:buFont typeface="Wingdings" pitchFamily="2" charset="2"/>
              <a:buAutoNum type="arabicPeriod"/>
              <a:tabLst>
                <a:tab pos="444500" algn="l"/>
              </a:tabLst>
            </a:pPr>
            <a:r>
              <a:rPr lang="id-ID" sz="2700" b="1"/>
              <a:t>Sebutkan macam-macam teknik gerakkan dengan bola pada pola penyerangan! </a:t>
            </a:r>
          </a:p>
          <a:p>
            <a:pPr marL="609600" indent="-609600" algn="just">
              <a:lnSpc>
                <a:spcPct val="90000"/>
              </a:lnSpc>
              <a:spcBef>
                <a:spcPct val="20000"/>
              </a:spcBef>
              <a:buClr>
                <a:schemeClr val="tx1"/>
              </a:buClr>
              <a:buFont typeface="Wingdings" pitchFamily="2" charset="2"/>
              <a:buAutoNum type="arabicPeriod"/>
              <a:tabLst>
                <a:tab pos="444500" algn="l"/>
              </a:tabLst>
            </a:pPr>
            <a:r>
              <a:rPr lang="id-ID" sz="2700" b="1"/>
              <a:t>Sebutkan macam-macam teknik gerakkan dengan bola pada pola pertahanan</a:t>
            </a:r>
          </a:p>
          <a:p>
            <a:pPr marL="609600" indent="-609600" algn="just">
              <a:lnSpc>
                <a:spcPct val="90000"/>
              </a:lnSpc>
              <a:spcBef>
                <a:spcPct val="20000"/>
              </a:spcBef>
              <a:buClr>
                <a:schemeClr val="tx1"/>
              </a:buClr>
              <a:buFont typeface="Wingdings" pitchFamily="2" charset="2"/>
              <a:buAutoNum type="arabicPeriod"/>
              <a:tabLst>
                <a:tab pos="444500" algn="l"/>
              </a:tabLst>
            </a:pPr>
            <a:r>
              <a:rPr lang="id-ID" sz="2700" b="1"/>
              <a:t>Jelaskan cara melakukan menggiring dan dilanjutkan dengan menembak ke gawang!</a:t>
            </a:r>
          </a:p>
          <a:p>
            <a:pPr marL="609600" indent="-609600" algn="just">
              <a:lnSpc>
                <a:spcPct val="90000"/>
              </a:lnSpc>
              <a:spcBef>
                <a:spcPct val="20000"/>
              </a:spcBef>
              <a:buClr>
                <a:schemeClr val="tx1"/>
              </a:buClr>
              <a:buFont typeface="Wingdings" pitchFamily="2" charset="2"/>
              <a:buAutoNum type="arabicPeriod"/>
              <a:tabLst>
                <a:tab pos="444500" algn="l"/>
              </a:tabLst>
            </a:pPr>
            <a:r>
              <a:rPr lang="id-ID" sz="2700" b="1"/>
              <a:t>Jelaskan cara melakukan menggiring, mengontrol, dilanjutkan menembak ke gawang!</a:t>
            </a:r>
            <a:endParaRPr lang="en-US" sz="2700" b="1"/>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idx="1"/>
          </p:nvPr>
        </p:nvSpPr>
        <p:spPr>
          <a:xfrm>
            <a:off x="519113" y="1981200"/>
            <a:ext cx="8072437" cy="3124200"/>
          </a:xfrm>
        </p:spPr>
        <p:txBody>
          <a:bodyPr/>
          <a:lstStyle/>
          <a:p>
            <a:pPr algn="ctr">
              <a:buFont typeface="Wingdings" pitchFamily="2" charset="2"/>
              <a:buNone/>
            </a:pPr>
            <a:r>
              <a:rPr lang="id-ID" b="1" smtClean="0">
                <a:latin typeface="Viner Hand ITC" pitchFamily="66" charset="0"/>
              </a:rPr>
              <a:t>SELAMAT BEKERJA</a:t>
            </a:r>
          </a:p>
          <a:p>
            <a:pPr algn="ctr">
              <a:buFont typeface="Wingdings" pitchFamily="2" charset="2"/>
              <a:buNone/>
            </a:pPr>
            <a:endParaRPr lang="id-ID" b="1" smtClean="0">
              <a:latin typeface="Viner Hand ITC" pitchFamily="66" charset="0"/>
            </a:endParaRPr>
          </a:p>
          <a:p>
            <a:pPr algn="ctr">
              <a:buFont typeface="Wingdings" pitchFamily="2" charset="2"/>
              <a:buNone/>
            </a:pPr>
            <a:endParaRPr lang="en-US" b="1" smtClean="0">
              <a:latin typeface="Viner Hand ITC" pitchFamily="66" charset="0"/>
            </a:endParaRPr>
          </a:p>
        </p:txBody>
      </p:sp>
      <p:pic>
        <p:nvPicPr>
          <p:cNvPr id="53252" name="Picture 4" descr="j0299125"/>
          <p:cNvPicPr>
            <a:picLocks noChangeAspect="1" noChangeArrowheads="1"/>
          </p:cNvPicPr>
          <p:nvPr/>
        </p:nvPicPr>
        <p:blipFill>
          <a:blip r:embed="rId2"/>
          <a:srcRect/>
          <a:stretch>
            <a:fillRect/>
          </a:stretch>
        </p:blipFill>
        <p:spPr bwMode="auto">
          <a:xfrm>
            <a:off x="3930650" y="2525713"/>
            <a:ext cx="1571625" cy="257968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d-ID" b="1" smtClean="0">
                <a:solidFill>
                  <a:schemeClr val="bg1"/>
                </a:solidFill>
              </a:rPr>
              <a:t>1. Pengertian Sepak Bola</a:t>
            </a:r>
            <a:endParaRPr lang="en-US" b="1" smtClean="0">
              <a:solidFill>
                <a:schemeClr val="bg1"/>
              </a:solidFill>
            </a:endParaRPr>
          </a:p>
        </p:txBody>
      </p:sp>
      <p:sp>
        <p:nvSpPr>
          <p:cNvPr id="6147" name="Rectangle 3"/>
          <p:cNvSpPr>
            <a:spLocks noGrp="1" noChangeArrowheads="1"/>
          </p:cNvSpPr>
          <p:nvPr>
            <p:ph type="body" idx="1"/>
          </p:nvPr>
        </p:nvSpPr>
        <p:spPr>
          <a:xfrm>
            <a:off x="442913" y="1371600"/>
            <a:ext cx="8066087" cy="4343400"/>
          </a:xfrm>
        </p:spPr>
        <p:txBody>
          <a:bodyPr/>
          <a:lstStyle/>
          <a:p>
            <a:pPr marL="0" indent="0" algn="just" eaLnBrk="1" hangingPunct="1">
              <a:buFont typeface="Wingdings" pitchFamily="2" charset="2"/>
              <a:buNone/>
            </a:pPr>
            <a:r>
              <a:rPr lang="id-ID" sz="3600" b="1" i="1" smtClean="0">
                <a:solidFill>
                  <a:schemeClr val="accent1"/>
                </a:solidFill>
                <a:latin typeface="Viner Hand ITC" pitchFamily="66" charset="0"/>
              </a:rPr>
              <a:t>Sepak bola</a:t>
            </a:r>
            <a:r>
              <a:rPr lang="id-ID" sz="3600" smtClean="0">
                <a:solidFill>
                  <a:srgbClr val="FF99FF"/>
                </a:solidFill>
              </a:rPr>
              <a:t> </a:t>
            </a:r>
            <a:r>
              <a:rPr lang="id-ID" sz="3600" b="1" smtClean="0">
                <a:solidFill>
                  <a:srgbClr val="FF0066"/>
                </a:solidFill>
              </a:rPr>
              <a:t>adalah suatu permainan yang dilakukan dengan jalan menyepak, yang mempunyai tujuan untuk memasukkan bola ke gawang lawan dan mempertahankan gawang tersebut agar tidak kemsukkan bola.</a:t>
            </a:r>
            <a:endParaRPr lang="en-US" sz="3600" b="1" smtClean="0">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edge">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Effect transition="in" filter="blinds(horizontal)">
                                      <p:cBhvr>
                                        <p:cTn id="12" dur="500"/>
                                        <p:tgtEl>
                                          <p:spTgt spid="6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442913" y="381000"/>
            <a:ext cx="8066087" cy="5410200"/>
          </a:xfrm>
        </p:spPr>
        <p:txBody>
          <a:bodyPr/>
          <a:lstStyle/>
          <a:p>
            <a:pPr marL="0" indent="12700" algn="just" eaLnBrk="1" hangingPunct="1">
              <a:lnSpc>
                <a:spcPct val="90000"/>
              </a:lnSpc>
              <a:buFont typeface="Wingdings" pitchFamily="2" charset="2"/>
              <a:buNone/>
            </a:pPr>
            <a:r>
              <a:rPr lang="id-ID" sz="2800" b="1" smtClean="0"/>
              <a:t>Di dalam memainkan bola, setiap pemain diperbolehkan menggunakan seluruh anggota badan </a:t>
            </a:r>
            <a:r>
              <a:rPr lang="id-ID" sz="2800" b="1" smtClean="0">
                <a:solidFill>
                  <a:srgbClr val="FF0066"/>
                </a:solidFill>
              </a:rPr>
              <a:t>kecuali</a:t>
            </a:r>
            <a:r>
              <a:rPr lang="id-ID" sz="2800" b="1" smtClean="0"/>
              <a:t> </a:t>
            </a:r>
            <a:r>
              <a:rPr lang="id-ID" sz="2800" b="1" i="1" u="sng" smtClean="0"/>
              <a:t>tangan dan lengan</a:t>
            </a:r>
            <a:r>
              <a:rPr lang="id-ID" sz="2800" b="1" i="1" smtClean="0"/>
              <a:t>.</a:t>
            </a:r>
          </a:p>
          <a:p>
            <a:pPr marL="0" indent="12700" algn="just" eaLnBrk="1" hangingPunct="1">
              <a:lnSpc>
                <a:spcPct val="90000"/>
              </a:lnSpc>
              <a:buFont typeface="Wingdings" pitchFamily="2" charset="2"/>
              <a:buNone/>
            </a:pPr>
            <a:endParaRPr lang="id-ID" sz="2800" b="1" smtClean="0"/>
          </a:p>
          <a:p>
            <a:pPr marL="0" indent="12700" algn="just" eaLnBrk="1" hangingPunct="1">
              <a:lnSpc>
                <a:spcPct val="90000"/>
              </a:lnSpc>
              <a:buFont typeface="Wingdings" pitchFamily="2" charset="2"/>
              <a:buNone/>
            </a:pPr>
            <a:r>
              <a:rPr lang="id-ID" sz="2800" b="1" smtClean="0"/>
              <a:t>Hanya penjaga gawang diperbolehkan memainkan bola dengan kaki dan tangan.</a:t>
            </a:r>
          </a:p>
          <a:p>
            <a:pPr marL="0" indent="12700" algn="just" eaLnBrk="1" hangingPunct="1">
              <a:lnSpc>
                <a:spcPct val="90000"/>
              </a:lnSpc>
              <a:buFont typeface="Wingdings" pitchFamily="2" charset="2"/>
              <a:buNone/>
            </a:pPr>
            <a:endParaRPr lang="id-ID" sz="2800" b="1" smtClean="0"/>
          </a:p>
          <a:p>
            <a:pPr marL="0" indent="12700" algn="just" eaLnBrk="1" hangingPunct="1">
              <a:lnSpc>
                <a:spcPct val="90000"/>
              </a:lnSpc>
              <a:buFont typeface="Wingdings" pitchFamily="2" charset="2"/>
              <a:buNone/>
            </a:pPr>
            <a:r>
              <a:rPr lang="id-ID" sz="2800" b="1" smtClean="0"/>
              <a:t>Sepak bola merupakan permainan beregu masing-masing regu terdiri 11 pemain. Permainan ini dimainkan dalam 2 babak (2x45 menit) dengan waktu istirahat 10 menit di antara 2 babak tersebut.  </a:t>
            </a: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animEffect transition="in" filter="plus(in)">
                                      <p:cBhvr>
                                        <p:cTn id="7" dur="2000"/>
                                        <p:tgtEl>
                                          <p:spTgt spid="71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7170">
                                            <p:txEl>
                                              <p:pRg st="2" end="2"/>
                                            </p:txEl>
                                          </p:spTgt>
                                        </p:tgtEl>
                                        <p:attrNameLst>
                                          <p:attrName>style.visibility</p:attrName>
                                        </p:attrNameLst>
                                      </p:cBhvr>
                                      <p:to>
                                        <p:strVal val="visible"/>
                                      </p:to>
                                    </p:set>
                                    <p:animEffect transition="in" filter="plus(in)">
                                      <p:cBhvr>
                                        <p:cTn id="12" dur="2000"/>
                                        <p:tgtEl>
                                          <p:spTgt spid="717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7170">
                                            <p:txEl>
                                              <p:pRg st="4" end="4"/>
                                            </p:txEl>
                                          </p:spTgt>
                                        </p:tgtEl>
                                        <p:attrNameLst>
                                          <p:attrName>style.visibility</p:attrName>
                                        </p:attrNameLst>
                                      </p:cBhvr>
                                      <p:to>
                                        <p:strVal val="visible"/>
                                      </p:to>
                                    </p:set>
                                    <p:animEffect transition="in" filter="plus(in)">
                                      <p:cBhvr>
                                        <p:cTn id="17" dur="2000"/>
                                        <p:tgtEl>
                                          <p:spTgt spid="7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d-ID" sz="3400" b="1" smtClean="0">
                <a:solidFill>
                  <a:srgbClr val="008000"/>
                </a:solidFill>
              </a:rPr>
              <a:t>2. Peraturan Permainan Sepak Bola</a:t>
            </a:r>
            <a:endParaRPr lang="en-US" sz="3400" b="1" smtClean="0">
              <a:solidFill>
                <a:srgbClr val="008000"/>
              </a:solidFill>
            </a:endParaRPr>
          </a:p>
        </p:txBody>
      </p:sp>
      <p:sp>
        <p:nvSpPr>
          <p:cNvPr id="8195" name="Rectangle 3"/>
          <p:cNvSpPr>
            <a:spLocks noGrp="1" noChangeArrowheads="1"/>
          </p:cNvSpPr>
          <p:nvPr>
            <p:ph type="body" idx="1"/>
          </p:nvPr>
        </p:nvSpPr>
        <p:spPr/>
        <p:txBody>
          <a:bodyPr/>
          <a:lstStyle/>
          <a:p>
            <a:pPr marL="622300" indent="-444500" eaLnBrk="1" hangingPunct="1">
              <a:lnSpc>
                <a:spcPct val="90000"/>
              </a:lnSpc>
              <a:buFont typeface="Wingdings" pitchFamily="2" charset="2"/>
              <a:buNone/>
            </a:pPr>
            <a:r>
              <a:rPr lang="id-ID" b="1" smtClean="0">
                <a:solidFill>
                  <a:schemeClr val="folHlink"/>
                </a:solidFill>
              </a:rPr>
              <a:t>a.	Lapangan Permainan</a:t>
            </a:r>
          </a:p>
          <a:p>
            <a:pPr marL="622300" indent="-444500" algn="just" eaLnBrk="1" hangingPunct="1">
              <a:lnSpc>
                <a:spcPct val="90000"/>
              </a:lnSpc>
              <a:buFont typeface="Wingdings" pitchFamily="2" charset="2"/>
              <a:buNone/>
            </a:pPr>
            <a:r>
              <a:rPr lang="id-ID" smtClean="0"/>
              <a:t>	</a:t>
            </a:r>
            <a:r>
              <a:rPr lang="id-ID" b="1" smtClean="0"/>
              <a:t>Lapangan sepak bola persegi panjang. Panjang minimal 90 m, maksimal 120 m. Lebar minimal 45 m, maksimal 90 m.</a:t>
            </a:r>
          </a:p>
          <a:p>
            <a:pPr marL="622300" indent="-444500" algn="just" eaLnBrk="1" hangingPunct="1">
              <a:lnSpc>
                <a:spcPct val="90000"/>
              </a:lnSpc>
              <a:buFont typeface="Wingdings" pitchFamily="2" charset="2"/>
              <a:buNone/>
            </a:pPr>
            <a:r>
              <a:rPr lang="id-ID" b="1" smtClean="0"/>
              <a:t>	Untuk pertandingan internasional, panjang minimal 100 m, maksimal 110 m. Lebar minimal 64 m, maksimal 75 m. </a:t>
            </a:r>
            <a:endParaRPr lang="en-US"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ox(i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Effect transition="in" filter="fade">
                                      <p:cBhvr>
                                        <p:cTn id="12" dur="2000"/>
                                        <p:tgtEl>
                                          <p:spTgt spid="81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1" end="1"/>
                                            </p:txEl>
                                          </p:spTgt>
                                        </p:tgtEl>
                                        <p:attrNameLst>
                                          <p:attrName>style.visibility</p:attrName>
                                        </p:attrNameLst>
                                      </p:cBhvr>
                                      <p:to>
                                        <p:strVal val="visible"/>
                                      </p:to>
                                    </p:set>
                                    <p:animEffect transition="in" filter="fade">
                                      <p:cBhvr>
                                        <p:cTn id="17" dur="2000"/>
                                        <p:tgtEl>
                                          <p:spTgt spid="81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2" end="2"/>
                                            </p:txEl>
                                          </p:spTgt>
                                        </p:tgtEl>
                                        <p:attrNameLst>
                                          <p:attrName>style.visibility</p:attrName>
                                        </p:attrNameLst>
                                      </p:cBhvr>
                                      <p:to>
                                        <p:strVal val="visible"/>
                                      </p:to>
                                    </p:set>
                                    <p:animEffect transition="in" filter="fade">
                                      <p:cBhvr>
                                        <p:cTn id="22" dur="20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d-ID" sz="3200" b="1" smtClean="0">
                <a:solidFill>
                  <a:schemeClr val="bg1"/>
                </a:solidFill>
              </a:rPr>
              <a:t>b. Jumlah dan perlengkapan pemain	</a:t>
            </a:r>
            <a:endParaRPr lang="en-US" sz="3200" b="1" smtClean="0">
              <a:solidFill>
                <a:schemeClr val="bg1"/>
              </a:solidFill>
            </a:endParaRPr>
          </a:p>
        </p:txBody>
      </p:sp>
      <p:sp>
        <p:nvSpPr>
          <p:cNvPr id="9219" name="Rectangle 3"/>
          <p:cNvSpPr>
            <a:spLocks noGrp="1" noChangeArrowheads="1"/>
          </p:cNvSpPr>
          <p:nvPr>
            <p:ph type="body" idx="1"/>
          </p:nvPr>
        </p:nvSpPr>
        <p:spPr>
          <a:xfrm>
            <a:off x="442913" y="1295400"/>
            <a:ext cx="8066087" cy="4800600"/>
          </a:xfrm>
        </p:spPr>
        <p:txBody>
          <a:bodyPr/>
          <a:lstStyle/>
          <a:p>
            <a:pPr marL="609600" indent="-609600" eaLnBrk="1" hangingPunct="1">
              <a:buFont typeface="Wingdings" pitchFamily="2" charset="2"/>
              <a:buNone/>
            </a:pPr>
            <a:r>
              <a:rPr lang="id-ID" sz="2600" b="1" smtClean="0">
                <a:solidFill>
                  <a:schemeClr val="bg1"/>
                </a:solidFill>
              </a:rPr>
              <a:t>Jumlah pemain sepak bola</a:t>
            </a:r>
          </a:p>
          <a:p>
            <a:pPr marL="609600" indent="-609600" eaLnBrk="1" hangingPunct="1">
              <a:buFont typeface="Wingdings" pitchFamily="2" charset="2"/>
              <a:buAutoNum type="arabicParenR"/>
            </a:pPr>
            <a:r>
              <a:rPr lang="id-ID" sz="2600" b="1" smtClean="0">
                <a:solidFill>
                  <a:schemeClr val="bg1"/>
                </a:solidFill>
              </a:rPr>
              <a:t>Pertandingan dimainkan 2 regu yang masing-masing terdiri dari 11 pemain.</a:t>
            </a:r>
          </a:p>
          <a:p>
            <a:pPr marL="609600" indent="-609600" eaLnBrk="1" hangingPunct="1">
              <a:buFont typeface="Wingdings" pitchFamily="2" charset="2"/>
              <a:buAutoNum type="arabicParenR"/>
            </a:pPr>
            <a:r>
              <a:rPr lang="id-ID" sz="2600" b="1" smtClean="0">
                <a:solidFill>
                  <a:schemeClr val="bg1"/>
                </a:solidFill>
              </a:rPr>
              <a:t>Pergantian pemain maksimal 3 orang pemain dari suatu pertandingan.</a:t>
            </a:r>
          </a:p>
          <a:p>
            <a:pPr marL="609600" indent="-609600" eaLnBrk="1" hangingPunct="1">
              <a:buFont typeface="Wingdings" pitchFamily="2" charset="2"/>
              <a:buAutoNum type="arabicParenR"/>
            </a:pPr>
            <a:r>
              <a:rPr lang="id-ID" sz="2600" b="1" smtClean="0">
                <a:solidFill>
                  <a:schemeClr val="bg1"/>
                </a:solidFill>
              </a:rPr>
              <a:t>Dalam pertandingan lain, penggantian dapat dilakukan sampai 5 orang pemain.</a:t>
            </a:r>
          </a:p>
          <a:p>
            <a:pPr marL="609600" indent="-609600" eaLnBrk="1" hangingPunct="1">
              <a:buFont typeface="Wingdings" pitchFamily="2" charset="2"/>
              <a:buAutoNum type="arabicParenR"/>
            </a:pPr>
            <a:r>
              <a:rPr lang="id-ID" sz="2600" b="1" smtClean="0">
                <a:solidFill>
                  <a:schemeClr val="bg1"/>
                </a:solidFill>
              </a:rPr>
              <a:t>Pemain dapat bertukar posisi dengan penjaga gawang, asalkan mendapat  persetujuan wasit sewaktu pertandingan sedang berhenti atau bola mati.</a:t>
            </a:r>
            <a:endParaRPr lang="en-US" b="1"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edg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plus(in)">
                                      <p:cBhvr>
                                        <p:cTn id="12" dur="2000"/>
                                        <p:tgtEl>
                                          <p:spTgt spid="92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Effect transition="in" filter="plus(in)">
                                      <p:cBhvr>
                                        <p:cTn id="17" dur="2000"/>
                                        <p:tgtEl>
                                          <p:spTgt spid="92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Effect transition="in" filter="plus(in)">
                                      <p:cBhvr>
                                        <p:cTn id="22" dur="2000"/>
                                        <p:tgtEl>
                                          <p:spTgt spid="92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Effect transition="in" filter="plus(in)">
                                      <p:cBhvr>
                                        <p:cTn id="27" dur="2000"/>
                                        <p:tgtEl>
                                          <p:spTgt spid="92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9219">
                                            <p:txEl>
                                              <p:pRg st="4" end="4"/>
                                            </p:txEl>
                                          </p:spTgt>
                                        </p:tgtEl>
                                        <p:attrNameLst>
                                          <p:attrName>style.visibility</p:attrName>
                                        </p:attrNameLst>
                                      </p:cBhvr>
                                      <p:to>
                                        <p:strVal val="visible"/>
                                      </p:to>
                                    </p:set>
                                    <p:animEffect transition="in" filter="plus(in)">
                                      <p:cBhvr>
                                        <p:cTn id="32" dur="20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442913" y="762000"/>
            <a:ext cx="8066087" cy="4530725"/>
          </a:xfrm>
        </p:spPr>
        <p:txBody>
          <a:bodyPr/>
          <a:lstStyle/>
          <a:p>
            <a:pPr marL="355600" indent="0" eaLnBrk="1" hangingPunct="1">
              <a:lnSpc>
                <a:spcPct val="90000"/>
              </a:lnSpc>
              <a:buFont typeface="Wingdings" pitchFamily="2" charset="2"/>
              <a:buNone/>
            </a:pPr>
            <a:r>
              <a:rPr lang="id-ID" sz="3500" smtClean="0">
                <a:solidFill>
                  <a:srgbClr val="FF0066"/>
                </a:solidFill>
              </a:rPr>
              <a:t>Durasi Pertandingan</a:t>
            </a:r>
          </a:p>
          <a:p>
            <a:pPr marL="355600" indent="0" algn="just" eaLnBrk="1" hangingPunct="1">
              <a:lnSpc>
                <a:spcPct val="90000"/>
              </a:lnSpc>
              <a:buFont typeface="Wingdings" pitchFamily="2" charset="2"/>
              <a:buNone/>
            </a:pPr>
            <a:r>
              <a:rPr lang="id-ID" sz="3500" smtClean="0">
                <a:solidFill>
                  <a:srgbClr val="FF0066"/>
                </a:solidFill>
              </a:rPr>
              <a:t>Pertandingan berlangsung 2 x 45 menit diselingi waktu istirahat 15 menit.</a:t>
            </a:r>
          </a:p>
          <a:p>
            <a:pPr marL="355600" indent="0" eaLnBrk="1" hangingPunct="1">
              <a:lnSpc>
                <a:spcPct val="90000"/>
              </a:lnSpc>
              <a:buFontTx/>
              <a:buChar char="•"/>
            </a:pPr>
            <a:r>
              <a:rPr lang="id-ID" sz="3500" smtClean="0">
                <a:solidFill>
                  <a:srgbClr val="FF0066"/>
                </a:solidFill>
              </a:rPr>
              <a:t> Pergantian pemain</a:t>
            </a:r>
          </a:p>
          <a:p>
            <a:pPr marL="355600" indent="0" eaLnBrk="1" hangingPunct="1">
              <a:lnSpc>
                <a:spcPct val="90000"/>
              </a:lnSpc>
              <a:buFontTx/>
              <a:buChar char="•"/>
            </a:pPr>
            <a:r>
              <a:rPr lang="id-ID" sz="3500" smtClean="0">
                <a:solidFill>
                  <a:srgbClr val="FF0066"/>
                </a:solidFill>
              </a:rPr>
              <a:t> Pemain cidera dan harus dibawa ke </a:t>
            </a:r>
          </a:p>
          <a:p>
            <a:pPr marL="355600" indent="0" eaLnBrk="1" hangingPunct="1">
              <a:lnSpc>
                <a:spcPct val="90000"/>
              </a:lnSpc>
              <a:buFontTx/>
              <a:buNone/>
            </a:pPr>
            <a:r>
              <a:rPr lang="id-ID" sz="3500" smtClean="0">
                <a:solidFill>
                  <a:srgbClr val="FF0066"/>
                </a:solidFill>
              </a:rPr>
              <a:t>  luar lapangan</a:t>
            </a:r>
          </a:p>
          <a:p>
            <a:pPr marL="355600" indent="0" eaLnBrk="1" hangingPunct="1">
              <a:lnSpc>
                <a:spcPct val="90000"/>
              </a:lnSpc>
              <a:buFontTx/>
              <a:buChar char="•"/>
            </a:pPr>
            <a:r>
              <a:rPr lang="id-ID" sz="3500" smtClean="0">
                <a:solidFill>
                  <a:srgbClr val="FF0066"/>
                </a:solidFill>
              </a:rPr>
              <a:t> Kasus lainnya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20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20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2000"/>
                                        <p:tgtEl>
                                          <p:spTgt spid="235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2000"/>
                                        <p:tgtEl>
                                          <p:spTgt spid="235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555">
                                            <p:txEl>
                                              <p:pRg st="4" end="4"/>
                                            </p:txEl>
                                          </p:spTgt>
                                        </p:tgtEl>
                                        <p:attrNameLst>
                                          <p:attrName>style.visibility</p:attrName>
                                        </p:attrNameLst>
                                      </p:cBhvr>
                                      <p:to>
                                        <p:strVal val="visible"/>
                                      </p:to>
                                    </p:set>
                                    <p:animEffect transition="in" filter="fade">
                                      <p:cBhvr>
                                        <p:cTn id="27" dur="2000"/>
                                        <p:tgtEl>
                                          <p:spTgt spid="235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555">
                                            <p:txEl>
                                              <p:pRg st="5" end="5"/>
                                            </p:txEl>
                                          </p:spTgt>
                                        </p:tgtEl>
                                        <p:attrNameLst>
                                          <p:attrName>style.visibility</p:attrName>
                                        </p:attrNameLst>
                                      </p:cBhvr>
                                      <p:to>
                                        <p:strVal val="visible"/>
                                      </p:to>
                                    </p:set>
                                    <p:animEffect transition="in" filter="fade">
                                      <p:cBhvr>
                                        <p:cTn id="32" dur="2000"/>
                                        <p:tgtEl>
                                          <p:spTgt spid="235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id-ID" smtClean="0">
                <a:solidFill>
                  <a:schemeClr val="bg1"/>
                </a:solidFill>
              </a:rPr>
              <a:t>3. Teknik-teknik Dasar Sepak Bola</a:t>
            </a:r>
            <a:endParaRPr lang="en-US" smtClean="0">
              <a:solidFill>
                <a:schemeClr val="bg1"/>
              </a:solidFill>
            </a:endParaRPr>
          </a:p>
        </p:txBody>
      </p:sp>
      <p:sp>
        <p:nvSpPr>
          <p:cNvPr id="24579" name="Rectangle 3"/>
          <p:cNvSpPr>
            <a:spLocks noGrp="1" noChangeArrowheads="1"/>
          </p:cNvSpPr>
          <p:nvPr>
            <p:ph type="body" idx="1"/>
          </p:nvPr>
        </p:nvSpPr>
        <p:spPr/>
        <p:txBody>
          <a:bodyPr/>
          <a:lstStyle/>
          <a:p>
            <a:pPr marL="88900" indent="635000" algn="just">
              <a:buFont typeface="Wingdings" pitchFamily="2" charset="2"/>
              <a:buNone/>
            </a:pPr>
            <a:r>
              <a:rPr lang="id-ID" smtClean="0">
                <a:solidFill>
                  <a:schemeClr val="bg1"/>
                </a:solidFill>
              </a:rPr>
              <a:t>Teknik sepak bola terdiri dari bermacam-macam gerakan. Keahlian seseorang dalam mempermainkan bola sangatlah berguna untuk suatu pertandingan yang berkualitas. Teknik permainan sepak bola dapat dibedakan sebagai berikut :</a:t>
            </a:r>
          </a:p>
          <a:p>
            <a:pPr marL="88900" indent="635000">
              <a:buFont typeface="Wingdings" pitchFamily="2" charset="2"/>
              <a:buNone/>
            </a:pPr>
            <a:endParaRPr lang="en-US" smtClean="0">
              <a:solidFill>
                <a:schemeClr val="bg1"/>
              </a:solidFill>
            </a:endParaRPr>
          </a:p>
        </p:txBody>
      </p:sp>
    </p:spTree>
  </p:cSld>
  <p:clrMapOvr>
    <a:masterClrMapping/>
  </p:clrMapOvr>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745</TotalTime>
  <Words>1740</Words>
  <Application>Microsoft Office PowerPoint</Application>
  <PresentationFormat>Custom</PresentationFormat>
  <Paragraphs>165</Paragraphs>
  <Slides>37</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Arial</vt:lpstr>
      <vt:lpstr>Wingdings</vt:lpstr>
      <vt:lpstr>Calibri</vt:lpstr>
      <vt:lpstr>Times New Roman</vt:lpstr>
      <vt:lpstr>Tahoma</vt:lpstr>
      <vt:lpstr>Algerian</vt:lpstr>
      <vt:lpstr>Bauhaus 93</vt:lpstr>
      <vt:lpstr>Curlz MT</vt:lpstr>
      <vt:lpstr>Script MT Bold</vt:lpstr>
      <vt:lpstr>Snap ITC</vt:lpstr>
      <vt:lpstr>Matura MT Script Capitals</vt:lpstr>
      <vt:lpstr>Viner Hand ITC</vt:lpstr>
      <vt:lpstr>Watermark</vt:lpstr>
      <vt:lpstr>Slide 1</vt:lpstr>
      <vt:lpstr>PENDIDIKAN PENJASKES</vt:lpstr>
      <vt:lpstr> PERMAINAN BOLA BESAR </vt:lpstr>
      <vt:lpstr>1. Pengertian Sepak Bola</vt:lpstr>
      <vt:lpstr>Slide 5</vt:lpstr>
      <vt:lpstr>2. Peraturan Permainan Sepak Bola</vt:lpstr>
      <vt:lpstr>b. Jumlah dan perlengkapan pemain </vt:lpstr>
      <vt:lpstr>Slide 8</vt:lpstr>
      <vt:lpstr>3. Teknik-teknik Dasar Sepak Bola</vt:lpstr>
      <vt:lpstr>a. Teknik tanpa bola (teknik badan)</vt:lpstr>
      <vt:lpstr>b. Teknik dengan bola</vt:lpstr>
      <vt:lpstr>Contoh teknik menendang dengan bola :</vt:lpstr>
      <vt:lpstr>2. Teknik menahan bola</vt:lpstr>
      <vt:lpstr>Tehnik menahan bola antara lain :</vt:lpstr>
      <vt:lpstr>3. Teknik menggiring bola (dribbling)</vt:lpstr>
      <vt:lpstr>4. Teknik gerak tipu dengan bola</vt:lpstr>
      <vt:lpstr>5. Teknik menyundul bola</vt:lpstr>
      <vt:lpstr>6. Teknik merampas bola (tackling)</vt:lpstr>
      <vt:lpstr>7. Teknik melempar bola ke dalam      (throw-in)</vt:lpstr>
      <vt:lpstr>Cara melempar bola ke dalam     (throw-in) :</vt:lpstr>
      <vt:lpstr>8. Teknik penjaga gawang</vt:lpstr>
      <vt:lpstr>Teknik penjaga gawang antara lain :</vt:lpstr>
      <vt:lpstr>Kilas Sejarah</vt:lpstr>
      <vt:lpstr>Slide 24</vt:lpstr>
      <vt:lpstr>Slide 25</vt:lpstr>
      <vt:lpstr>Slide 26</vt:lpstr>
      <vt:lpstr>Tugas Kelompok</vt:lpstr>
      <vt:lpstr>Tugas Kelompok</vt:lpstr>
      <vt:lpstr>Langkah-langkah Pembelajaran</vt:lpstr>
      <vt:lpstr>Slide 30</vt:lpstr>
      <vt:lpstr>Slide 31</vt:lpstr>
      <vt:lpstr>Slide 32</vt:lpstr>
      <vt:lpstr>Slide 33</vt:lpstr>
      <vt:lpstr>Slide 34</vt:lpstr>
      <vt:lpstr>Slide 35</vt:lpstr>
      <vt:lpstr>Butir Pertanyaan</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ION</dc:creator>
  <cp:lastModifiedBy>EASYMEDIA</cp:lastModifiedBy>
  <cp:revision>75</cp:revision>
  <dcterms:created xsi:type="dcterms:W3CDTF">2010-06-26T02:03:24Z</dcterms:created>
  <dcterms:modified xsi:type="dcterms:W3CDTF">2022-07-23T16:49:42Z</dcterms:modified>
</cp:coreProperties>
</file>