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3" r:id="rId2"/>
    <p:sldId id="257" r:id="rId3"/>
    <p:sldId id="260" r:id="rId4"/>
    <p:sldId id="261" r:id="rId5"/>
    <p:sldId id="258" r:id="rId6"/>
    <p:sldId id="256" r:id="rId7"/>
    <p:sldId id="263" r:id="rId8"/>
    <p:sldId id="262" r:id="rId9"/>
    <p:sldId id="264" r:id="rId10"/>
    <p:sldId id="265" r:id="rId11"/>
    <p:sldId id="267" r:id="rId12"/>
    <p:sldId id="259" r:id="rId13"/>
    <p:sldId id="268" r:id="rId14"/>
    <p:sldId id="269" r:id="rId15"/>
    <p:sldId id="270" r:id="rId16"/>
    <p:sldId id="272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15620"/>
    <p:restoredTop sz="94660"/>
  </p:normalViewPr>
  <p:slideViewPr>
    <p:cSldViewPr>
      <p:cViewPr>
        <p:scale>
          <a:sx n="70" d="100"/>
          <a:sy n="70" d="100"/>
        </p:scale>
        <p:origin x="-1884" y="-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A69D88-EEA1-4FC5-88C7-98B02768AF10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4634262-47D1-45F3-861B-48273F41E6FB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2400" dirty="0" err="1" smtClean="0"/>
            <a:t>Mengisolasi</a:t>
          </a:r>
          <a:r>
            <a:rPr lang="en-US" sz="2400" dirty="0" smtClean="0"/>
            <a:t> (</a:t>
          </a:r>
          <a:r>
            <a:rPr lang="en-US" sz="2400" dirty="0" err="1" smtClean="0"/>
            <a:t>memisahkan</a:t>
          </a:r>
          <a:r>
            <a:rPr lang="en-US" sz="2400" dirty="0" smtClean="0"/>
            <a:t>) gen-gen </a:t>
          </a:r>
          <a:r>
            <a:rPr lang="en-US" sz="2400" dirty="0" err="1" smtClean="0"/>
            <a:t>penyebab</a:t>
          </a:r>
          <a:r>
            <a:rPr lang="en-US" sz="2400" dirty="0" smtClean="0"/>
            <a:t> </a:t>
          </a:r>
          <a:r>
            <a:rPr lang="en-US" sz="2400" dirty="0" err="1" smtClean="0"/>
            <a:t>sakit</a:t>
          </a:r>
          <a:r>
            <a:rPr lang="en-US" sz="2400" dirty="0" smtClean="0"/>
            <a:t> </a:t>
          </a:r>
          <a:r>
            <a:rPr lang="en-US" sz="2400" dirty="0" err="1" smtClean="0"/>
            <a:t>dari</a:t>
          </a:r>
          <a:r>
            <a:rPr lang="en-US" sz="2400" dirty="0" smtClean="0"/>
            <a:t> virus/</a:t>
          </a:r>
          <a:r>
            <a:rPr lang="en-US" sz="2400" dirty="0" err="1" smtClean="0"/>
            <a:t>patogen</a:t>
          </a:r>
          <a:r>
            <a:rPr lang="en-US" sz="2400" dirty="0" smtClean="0"/>
            <a:t>.</a:t>
          </a:r>
          <a:endParaRPr lang="en-US" sz="2400" dirty="0"/>
        </a:p>
      </dgm:t>
    </dgm:pt>
    <dgm:pt modelId="{73F98B69-2C36-48A6-879E-60B878548CD9}" type="parTrans" cxnId="{1131D7FC-DBE2-4393-B26E-539699144F1A}">
      <dgm:prSet/>
      <dgm:spPr/>
      <dgm:t>
        <a:bodyPr/>
        <a:lstStyle/>
        <a:p>
          <a:endParaRPr lang="en-US" sz="2400"/>
        </a:p>
      </dgm:t>
    </dgm:pt>
    <dgm:pt modelId="{B71899D1-DC1F-43A2-B0BF-0EB566D50EB1}" type="sibTrans" cxnId="{1131D7FC-DBE2-4393-B26E-539699144F1A}">
      <dgm:prSet custT="1"/>
      <dgm:spPr/>
      <dgm:t>
        <a:bodyPr/>
        <a:lstStyle/>
        <a:p>
          <a:endParaRPr lang="en-US" sz="2400"/>
        </a:p>
      </dgm:t>
    </dgm:pt>
    <dgm:pt modelId="{9BB573F6-7F97-4B80-9796-F3149CB98367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2400" dirty="0" err="1" smtClean="0"/>
            <a:t>Menyisipkan</a:t>
          </a:r>
          <a:r>
            <a:rPr lang="en-US" sz="2400" dirty="0" smtClean="0"/>
            <a:t> gen-gen </a:t>
          </a:r>
          <a:r>
            <a:rPr lang="en-US" sz="2400" dirty="0" err="1" smtClean="0"/>
            <a:t>ke</a:t>
          </a:r>
          <a:r>
            <a:rPr lang="en-US" sz="2400" dirty="0" smtClean="0"/>
            <a:t> </a:t>
          </a:r>
          <a:r>
            <a:rPr lang="en-US" sz="2400" dirty="0" err="1" smtClean="0"/>
            <a:t>dalam</a:t>
          </a:r>
          <a:r>
            <a:rPr lang="en-US" sz="2400" dirty="0" smtClean="0"/>
            <a:t> </a:t>
          </a:r>
          <a:r>
            <a:rPr lang="en-US" sz="2400" dirty="0" err="1" smtClean="0"/>
            <a:t>sel</a:t>
          </a:r>
          <a:r>
            <a:rPr lang="en-US" sz="2400" dirty="0" smtClean="0"/>
            <a:t> </a:t>
          </a:r>
          <a:r>
            <a:rPr lang="en-US" sz="2400" dirty="0" err="1" smtClean="0"/>
            <a:t>bakteri</a:t>
          </a:r>
          <a:r>
            <a:rPr lang="en-US" sz="2400" dirty="0" smtClean="0"/>
            <a:t> </a:t>
          </a:r>
          <a:r>
            <a:rPr lang="en-US" sz="2400" dirty="0" err="1" smtClean="0"/>
            <a:t>atau</a:t>
          </a:r>
          <a:r>
            <a:rPr lang="en-US" sz="2400" dirty="0" smtClean="0"/>
            <a:t> </a:t>
          </a:r>
          <a:r>
            <a:rPr lang="en-US" sz="2400" dirty="0" err="1" smtClean="0"/>
            <a:t>kultur</a:t>
          </a:r>
          <a:r>
            <a:rPr lang="en-US" sz="2400" dirty="0" smtClean="0"/>
            <a:t> </a:t>
          </a:r>
          <a:r>
            <a:rPr lang="en-US" sz="2400" dirty="0" err="1" smtClean="0"/>
            <a:t>sel</a:t>
          </a:r>
          <a:r>
            <a:rPr lang="en-US" sz="2400" dirty="0" smtClean="0"/>
            <a:t> </a:t>
          </a:r>
          <a:r>
            <a:rPr lang="en-US" sz="2400" dirty="0" err="1" smtClean="0"/>
            <a:t>hewan</a:t>
          </a:r>
          <a:r>
            <a:rPr lang="en-US" sz="2400" dirty="0" smtClean="0"/>
            <a:t>. </a:t>
          </a:r>
          <a:r>
            <a:rPr lang="en-US" sz="2400" dirty="0" err="1" smtClean="0"/>
            <a:t>Sel</a:t>
          </a:r>
          <a:r>
            <a:rPr lang="en-US" sz="2400" dirty="0" smtClean="0"/>
            <a:t> </a:t>
          </a:r>
          <a:r>
            <a:rPr lang="en-US" sz="2400" dirty="0" err="1" smtClean="0"/>
            <a:t>bakteri</a:t>
          </a:r>
          <a:r>
            <a:rPr lang="en-US" sz="2400" dirty="0" smtClean="0"/>
            <a:t> </a:t>
          </a:r>
          <a:r>
            <a:rPr lang="en-US" sz="2400" dirty="0" err="1" smtClean="0"/>
            <a:t>atau</a:t>
          </a:r>
          <a:r>
            <a:rPr lang="en-US" sz="2400" dirty="0" smtClean="0"/>
            <a:t> </a:t>
          </a:r>
          <a:r>
            <a:rPr lang="en-US" sz="2400" dirty="0" err="1" smtClean="0"/>
            <a:t>sel</a:t>
          </a:r>
          <a:r>
            <a:rPr lang="en-US" sz="2400" dirty="0" smtClean="0"/>
            <a:t> </a:t>
          </a:r>
          <a:r>
            <a:rPr lang="en-US" sz="2400" dirty="0" err="1" smtClean="0"/>
            <a:t>hewan</a:t>
          </a:r>
          <a:r>
            <a:rPr lang="en-US" sz="2400" dirty="0" smtClean="0"/>
            <a:t> yang </a:t>
          </a:r>
          <a:r>
            <a:rPr lang="en-US" sz="2400" dirty="0" err="1" smtClean="0"/>
            <a:t>telah</a:t>
          </a:r>
          <a:r>
            <a:rPr lang="en-US" sz="2400" dirty="0" smtClean="0"/>
            <a:t> </a:t>
          </a:r>
          <a:r>
            <a:rPr lang="en-US" sz="2400" dirty="0" err="1" smtClean="0"/>
            <a:t>disisipi</a:t>
          </a:r>
          <a:r>
            <a:rPr lang="en-US" sz="2400" dirty="0" smtClean="0"/>
            <a:t> gen </a:t>
          </a:r>
          <a:r>
            <a:rPr lang="en-US" sz="2400" dirty="0" err="1" smtClean="0"/>
            <a:t>itu</a:t>
          </a:r>
          <a:r>
            <a:rPr lang="en-US" sz="2400" dirty="0" smtClean="0"/>
            <a:t> </a:t>
          </a:r>
          <a:r>
            <a:rPr lang="en-US" sz="2400" dirty="0" err="1" smtClean="0"/>
            <a:t>disebut</a:t>
          </a:r>
          <a:r>
            <a:rPr lang="en-US" sz="2400" dirty="0" smtClean="0"/>
            <a:t> </a:t>
          </a:r>
          <a:r>
            <a:rPr lang="en-US" sz="2400" b="1" dirty="0" err="1" smtClean="0"/>
            <a:t>rekombinan</a:t>
          </a:r>
          <a:r>
            <a:rPr lang="en-US" sz="2400" dirty="0" smtClean="0"/>
            <a:t>.</a:t>
          </a:r>
          <a:endParaRPr lang="en-US" sz="2400" dirty="0"/>
        </a:p>
      </dgm:t>
    </dgm:pt>
    <dgm:pt modelId="{7CF7E960-7A06-4D7C-B45C-18ECC91F7C4E}" type="parTrans" cxnId="{5A2F95BB-38FC-4214-A37B-594781202AA7}">
      <dgm:prSet/>
      <dgm:spPr/>
      <dgm:t>
        <a:bodyPr/>
        <a:lstStyle/>
        <a:p>
          <a:endParaRPr lang="en-US" sz="2400"/>
        </a:p>
      </dgm:t>
    </dgm:pt>
    <dgm:pt modelId="{7CCE7214-49A2-4872-9EFA-909DA910A38C}" type="sibTrans" cxnId="{5A2F95BB-38FC-4214-A37B-594781202AA7}">
      <dgm:prSet custT="1"/>
      <dgm:spPr/>
      <dgm:t>
        <a:bodyPr/>
        <a:lstStyle/>
        <a:p>
          <a:endParaRPr lang="en-US" sz="2400"/>
        </a:p>
      </dgm:t>
    </dgm:pt>
    <dgm:pt modelId="{FE22F730-38F9-453B-A8CC-71439E07CC15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2400" dirty="0" smtClean="0"/>
            <a:t>Antigen </a:t>
          </a:r>
          <a:r>
            <a:rPr lang="en-US" sz="2400" dirty="0" err="1" smtClean="0"/>
            <a:t>diekstraksi</a:t>
          </a:r>
          <a:r>
            <a:rPr lang="en-US" sz="2400" dirty="0" smtClean="0"/>
            <a:t> </a:t>
          </a:r>
          <a:r>
            <a:rPr lang="en-US" sz="2400" dirty="0" err="1" smtClean="0"/>
            <a:t>untuk</a:t>
          </a:r>
          <a:r>
            <a:rPr lang="en-US" sz="2400" dirty="0" smtClean="0"/>
            <a:t> </a:t>
          </a:r>
          <a:r>
            <a:rPr lang="en-US" sz="2400" dirty="0" err="1" smtClean="0"/>
            <a:t>digunakan</a:t>
          </a:r>
          <a:r>
            <a:rPr lang="en-US" sz="2400" dirty="0" smtClean="0"/>
            <a:t> </a:t>
          </a:r>
          <a:r>
            <a:rPr lang="en-US" sz="2400" dirty="0" err="1" smtClean="0"/>
            <a:t>sebagai</a:t>
          </a:r>
          <a:r>
            <a:rPr lang="en-US" sz="2400" dirty="0" smtClean="0"/>
            <a:t> </a:t>
          </a:r>
          <a:r>
            <a:rPr lang="en-US" sz="2400" b="1" dirty="0" err="1" smtClean="0"/>
            <a:t>vaksin</a:t>
          </a:r>
          <a:r>
            <a:rPr lang="en-US" sz="2400" dirty="0" smtClean="0"/>
            <a:t>.</a:t>
          </a:r>
          <a:endParaRPr lang="en-US" sz="2400" dirty="0"/>
        </a:p>
      </dgm:t>
    </dgm:pt>
    <dgm:pt modelId="{9F1D0252-DE69-46F1-B3B0-0CC8F0E97BA7}" type="parTrans" cxnId="{0E256346-9019-4905-A000-09A2CBC9A327}">
      <dgm:prSet/>
      <dgm:spPr/>
      <dgm:t>
        <a:bodyPr/>
        <a:lstStyle/>
        <a:p>
          <a:endParaRPr lang="en-US" sz="2400"/>
        </a:p>
      </dgm:t>
    </dgm:pt>
    <dgm:pt modelId="{9D0AF205-7715-499B-839B-E2F32B875207}" type="sibTrans" cxnId="{0E256346-9019-4905-A000-09A2CBC9A327}">
      <dgm:prSet/>
      <dgm:spPr/>
      <dgm:t>
        <a:bodyPr/>
        <a:lstStyle/>
        <a:p>
          <a:endParaRPr lang="en-US" sz="2400"/>
        </a:p>
      </dgm:t>
    </dgm:pt>
    <dgm:pt modelId="{9530268C-9DC4-40C1-A9A6-D2967F064C73}">
      <dgm:prSet custT="1"/>
      <dgm:spPr>
        <a:solidFill>
          <a:schemeClr val="accent2"/>
        </a:solidFill>
      </dgm:spPr>
      <dgm:t>
        <a:bodyPr/>
        <a:lstStyle/>
        <a:p>
          <a:r>
            <a:rPr lang="en-US" sz="2400" dirty="0" err="1" smtClean="0"/>
            <a:t>Rekombinan</a:t>
          </a:r>
          <a:r>
            <a:rPr lang="en-US" sz="2400" dirty="0" smtClean="0"/>
            <a:t> </a:t>
          </a:r>
          <a:r>
            <a:rPr lang="en-US" sz="2400" dirty="0" err="1" smtClean="0"/>
            <a:t>akan</a:t>
          </a:r>
          <a:r>
            <a:rPr lang="en-US" sz="2400" dirty="0" smtClean="0"/>
            <a:t> </a:t>
          </a:r>
          <a:r>
            <a:rPr lang="en-US" sz="2400" dirty="0" err="1" smtClean="0"/>
            <a:t>menghasilkan</a:t>
          </a:r>
          <a:r>
            <a:rPr lang="en-US" sz="2400" dirty="0" smtClean="0"/>
            <a:t> antigen.  </a:t>
          </a:r>
          <a:r>
            <a:rPr lang="en-US" sz="2400" dirty="0" err="1" smtClean="0"/>
            <a:t>Rekombinan</a:t>
          </a:r>
          <a:r>
            <a:rPr lang="en-US" sz="2400" dirty="0" smtClean="0"/>
            <a:t> </a:t>
          </a:r>
          <a:r>
            <a:rPr lang="en-US" sz="2400" dirty="0" err="1" smtClean="0"/>
            <a:t>akan</a:t>
          </a:r>
          <a:r>
            <a:rPr lang="en-US" sz="2400" dirty="0" smtClean="0"/>
            <a:t> </a:t>
          </a:r>
          <a:r>
            <a:rPr lang="en-US" sz="2400" dirty="0" err="1" smtClean="0"/>
            <a:t>dikultur</a:t>
          </a:r>
          <a:r>
            <a:rPr lang="en-US" sz="2400" dirty="0" smtClean="0"/>
            <a:t> agar </a:t>
          </a:r>
          <a:r>
            <a:rPr lang="en-US" sz="2400" dirty="0" err="1" smtClean="0"/>
            <a:t>menghasilkan</a:t>
          </a:r>
          <a:r>
            <a:rPr lang="en-US" sz="2400" dirty="0" smtClean="0"/>
            <a:t> antigen yang </a:t>
          </a:r>
          <a:r>
            <a:rPr lang="en-US" sz="2400" dirty="0" err="1" smtClean="0"/>
            <a:t>banyak</a:t>
          </a:r>
          <a:r>
            <a:rPr lang="en-US" sz="2400" dirty="0" smtClean="0"/>
            <a:t>.</a:t>
          </a:r>
        </a:p>
      </dgm:t>
    </dgm:pt>
    <dgm:pt modelId="{A3FB702B-E8A0-46E6-B952-18496B728F1B}" type="parTrans" cxnId="{D9EDC264-533C-4091-90DF-257E969B7D3F}">
      <dgm:prSet/>
      <dgm:spPr/>
      <dgm:t>
        <a:bodyPr/>
        <a:lstStyle/>
        <a:p>
          <a:endParaRPr lang="en-US" sz="2400"/>
        </a:p>
      </dgm:t>
    </dgm:pt>
    <dgm:pt modelId="{F71314FD-36A8-4C25-BC50-B77FA20E6011}" type="sibTrans" cxnId="{D9EDC264-533C-4091-90DF-257E969B7D3F}">
      <dgm:prSet custT="1"/>
      <dgm:spPr/>
      <dgm:t>
        <a:bodyPr/>
        <a:lstStyle/>
        <a:p>
          <a:endParaRPr lang="en-US" sz="2400"/>
        </a:p>
      </dgm:t>
    </dgm:pt>
    <dgm:pt modelId="{A5F0BA87-4851-42DB-8637-1BB5BC04E4F9}" type="pres">
      <dgm:prSet presAssocID="{BCA69D88-EEA1-4FC5-88C7-98B02768AF10}" presName="outerComposite" presStyleCnt="0">
        <dgm:presLayoutVars>
          <dgm:chMax val="5"/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2C0BCF5-21EE-463E-B647-719EA539EC56}" type="pres">
      <dgm:prSet presAssocID="{BCA69D88-EEA1-4FC5-88C7-98B02768AF10}" presName="dummyMaxCanvas" presStyleCnt="0">
        <dgm:presLayoutVars/>
      </dgm:prSet>
      <dgm:spPr/>
    </dgm:pt>
    <dgm:pt modelId="{A398E359-C7EE-48B1-8A47-9530538EF1F5}" type="pres">
      <dgm:prSet presAssocID="{BCA69D88-EEA1-4FC5-88C7-98B02768AF10}" presName="FourNodes_1" presStyleLbl="node1" presStyleIdx="0" presStyleCnt="4" custScaleX="104019" custScaleY="73797" custLinFactNeighborY="-64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8199AF-5C80-4BD8-AB10-663B511E7893}" type="pres">
      <dgm:prSet presAssocID="{BCA69D88-EEA1-4FC5-88C7-98B02768AF10}" presName="FourNodes_2" presStyleLbl="node1" presStyleIdx="1" presStyleCnt="4" custScaleX="107741" custScaleY="135829" custLinFactNeighborX="3491" custLinFactNeighborY="-66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085500-6B04-46F3-85E1-CA88BEF50773}" type="pres">
      <dgm:prSet presAssocID="{BCA69D88-EEA1-4FC5-88C7-98B02768AF10}" presName="FourNodes_3" presStyleLbl="node1" presStyleIdx="2" presStyleCnt="4" custLinFactNeighborY="21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974EDF-74A3-42E5-8F51-D522D9FE9467}" type="pres">
      <dgm:prSet presAssocID="{BCA69D88-EEA1-4FC5-88C7-98B02768AF10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B40149-AC3B-43A4-9473-87DA036E291A}" type="pres">
      <dgm:prSet presAssocID="{BCA69D88-EEA1-4FC5-88C7-98B02768AF10}" presName="FourConn_1-2" presStyleLbl="fgAccFollowNode1" presStyleIdx="0" presStyleCnt="3" custLinFactNeighborY="-149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CE7C8C-846E-4AE7-9698-F16D319006AD}" type="pres">
      <dgm:prSet presAssocID="{BCA69D88-EEA1-4FC5-88C7-98B02768AF10}" presName="FourConn_2-3" presStyleLbl="fgAccFollowNode1" presStyleIdx="1" presStyleCnt="3" custLinFactNeighborY="117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A05C43-9B19-4A4D-BFA8-BA051D36C8A2}" type="pres">
      <dgm:prSet presAssocID="{BCA69D88-EEA1-4FC5-88C7-98B02768AF10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B8A8F3-53D5-4ABC-8B00-B0563E6B0193}" type="pres">
      <dgm:prSet presAssocID="{BCA69D88-EEA1-4FC5-88C7-98B02768AF10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DCF791-C98C-4D2E-842E-246EFBFEF154}" type="pres">
      <dgm:prSet presAssocID="{BCA69D88-EEA1-4FC5-88C7-98B02768AF10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715E52-6DB2-4A0D-9E4C-BB083EEC104A}" type="pres">
      <dgm:prSet presAssocID="{BCA69D88-EEA1-4FC5-88C7-98B02768AF10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6A7FF6-5328-4D54-A49D-C6ACB3D0A098}" type="pres">
      <dgm:prSet presAssocID="{BCA69D88-EEA1-4FC5-88C7-98B02768AF10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66ABF32-CE41-4E38-8952-6B9CFED05C35}" type="presOf" srcId="{B71899D1-DC1F-43A2-B0BF-0EB566D50EB1}" destId="{B3B40149-AC3B-43A4-9473-87DA036E291A}" srcOrd="0" destOrd="0" presId="urn:microsoft.com/office/officeart/2005/8/layout/vProcess5"/>
    <dgm:cxn modelId="{5A2F95BB-38FC-4214-A37B-594781202AA7}" srcId="{BCA69D88-EEA1-4FC5-88C7-98B02768AF10}" destId="{9BB573F6-7F97-4B80-9796-F3149CB98367}" srcOrd="1" destOrd="0" parTransId="{7CF7E960-7A06-4D7C-B45C-18ECC91F7C4E}" sibTransId="{7CCE7214-49A2-4872-9EFA-909DA910A38C}"/>
    <dgm:cxn modelId="{8F8484FC-1C94-4D91-8ABD-9C4C1D312692}" type="presOf" srcId="{9BB573F6-7F97-4B80-9796-F3149CB98367}" destId="{97DCF791-C98C-4D2E-842E-246EFBFEF154}" srcOrd="1" destOrd="0" presId="urn:microsoft.com/office/officeart/2005/8/layout/vProcess5"/>
    <dgm:cxn modelId="{A28DAB9E-3C7D-4685-8612-DD2CA711904B}" type="presOf" srcId="{FE22F730-38F9-453B-A8CC-71439E07CC15}" destId="{5F974EDF-74A3-42E5-8F51-D522D9FE9467}" srcOrd="0" destOrd="0" presId="urn:microsoft.com/office/officeart/2005/8/layout/vProcess5"/>
    <dgm:cxn modelId="{BD7562F7-42A0-461D-B35E-C09060FB7702}" type="presOf" srcId="{FE22F730-38F9-453B-A8CC-71439E07CC15}" destId="{DD6A7FF6-5328-4D54-A49D-C6ACB3D0A098}" srcOrd="1" destOrd="0" presId="urn:microsoft.com/office/officeart/2005/8/layout/vProcess5"/>
    <dgm:cxn modelId="{FF13CDB7-7A92-4183-8E2A-7F1610170CA6}" type="presOf" srcId="{9530268C-9DC4-40C1-A9A6-D2967F064C73}" destId="{6A715E52-6DB2-4A0D-9E4C-BB083EEC104A}" srcOrd="1" destOrd="0" presId="urn:microsoft.com/office/officeart/2005/8/layout/vProcess5"/>
    <dgm:cxn modelId="{13366751-E0E2-459C-891B-31EA15B0AC35}" type="presOf" srcId="{9BB573F6-7F97-4B80-9796-F3149CB98367}" destId="{CF8199AF-5C80-4BD8-AB10-663B511E7893}" srcOrd="0" destOrd="0" presId="urn:microsoft.com/office/officeart/2005/8/layout/vProcess5"/>
    <dgm:cxn modelId="{1131D7FC-DBE2-4393-B26E-539699144F1A}" srcId="{BCA69D88-EEA1-4FC5-88C7-98B02768AF10}" destId="{04634262-47D1-45F3-861B-48273F41E6FB}" srcOrd="0" destOrd="0" parTransId="{73F98B69-2C36-48A6-879E-60B878548CD9}" sibTransId="{B71899D1-DC1F-43A2-B0BF-0EB566D50EB1}"/>
    <dgm:cxn modelId="{154D1BA6-AE53-453A-9E36-553F94B107E2}" type="presOf" srcId="{04634262-47D1-45F3-861B-48273F41E6FB}" destId="{A398E359-C7EE-48B1-8A47-9530538EF1F5}" srcOrd="0" destOrd="0" presId="urn:microsoft.com/office/officeart/2005/8/layout/vProcess5"/>
    <dgm:cxn modelId="{D9EDC264-533C-4091-90DF-257E969B7D3F}" srcId="{BCA69D88-EEA1-4FC5-88C7-98B02768AF10}" destId="{9530268C-9DC4-40C1-A9A6-D2967F064C73}" srcOrd="2" destOrd="0" parTransId="{A3FB702B-E8A0-46E6-B952-18496B728F1B}" sibTransId="{F71314FD-36A8-4C25-BC50-B77FA20E6011}"/>
    <dgm:cxn modelId="{FD9E5333-70FE-44EC-AFD1-B53C11B86A01}" type="presOf" srcId="{BCA69D88-EEA1-4FC5-88C7-98B02768AF10}" destId="{A5F0BA87-4851-42DB-8637-1BB5BC04E4F9}" srcOrd="0" destOrd="0" presId="urn:microsoft.com/office/officeart/2005/8/layout/vProcess5"/>
    <dgm:cxn modelId="{DD1A9AC2-0B4A-46A2-A758-983AC4213267}" type="presOf" srcId="{04634262-47D1-45F3-861B-48273F41E6FB}" destId="{3AB8A8F3-53D5-4ABC-8B00-B0563E6B0193}" srcOrd="1" destOrd="0" presId="urn:microsoft.com/office/officeart/2005/8/layout/vProcess5"/>
    <dgm:cxn modelId="{0E256346-9019-4905-A000-09A2CBC9A327}" srcId="{BCA69D88-EEA1-4FC5-88C7-98B02768AF10}" destId="{FE22F730-38F9-453B-A8CC-71439E07CC15}" srcOrd="3" destOrd="0" parTransId="{9F1D0252-DE69-46F1-B3B0-0CC8F0E97BA7}" sibTransId="{9D0AF205-7715-499B-839B-E2F32B875207}"/>
    <dgm:cxn modelId="{AFA29E6C-D881-49B5-B102-AD7F7ED0AF33}" type="presOf" srcId="{7CCE7214-49A2-4872-9EFA-909DA910A38C}" destId="{FECE7C8C-846E-4AE7-9698-F16D319006AD}" srcOrd="0" destOrd="0" presId="urn:microsoft.com/office/officeart/2005/8/layout/vProcess5"/>
    <dgm:cxn modelId="{58EDBE77-7615-4F92-9517-C2DA18BEF9C7}" type="presOf" srcId="{9530268C-9DC4-40C1-A9A6-D2967F064C73}" destId="{73085500-6B04-46F3-85E1-CA88BEF50773}" srcOrd="0" destOrd="0" presId="urn:microsoft.com/office/officeart/2005/8/layout/vProcess5"/>
    <dgm:cxn modelId="{EAD00196-24AC-4431-B144-8ED1359285DC}" type="presOf" srcId="{F71314FD-36A8-4C25-BC50-B77FA20E6011}" destId="{87A05C43-9B19-4A4D-BFA8-BA051D36C8A2}" srcOrd="0" destOrd="0" presId="urn:microsoft.com/office/officeart/2005/8/layout/vProcess5"/>
    <dgm:cxn modelId="{933C89F6-6B2E-4C3A-9366-F5FC55803CB7}" type="presParOf" srcId="{A5F0BA87-4851-42DB-8637-1BB5BC04E4F9}" destId="{A2C0BCF5-21EE-463E-B647-719EA539EC56}" srcOrd="0" destOrd="0" presId="urn:microsoft.com/office/officeart/2005/8/layout/vProcess5"/>
    <dgm:cxn modelId="{5D4447B7-BA5B-4FE0-ACA2-C0543535B081}" type="presParOf" srcId="{A5F0BA87-4851-42DB-8637-1BB5BC04E4F9}" destId="{A398E359-C7EE-48B1-8A47-9530538EF1F5}" srcOrd="1" destOrd="0" presId="urn:microsoft.com/office/officeart/2005/8/layout/vProcess5"/>
    <dgm:cxn modelId="{10911FD1-6FED-4844-9AFD-3704A278C2C9}" type="presParOf" srcId="{A5F0BA87-4851-42DB-8637-1BB5BC04E4F9}" destId="{CF8199AF-5C80-4BD8-AB10-663B511E7893}" srcOrd="2" destOrd="0" presId="urn:microsoft.com/office/officeart/2005/8/layout/vProcess5"/>
    <dgm:cxn modelId="{263E4947-8A05-455D-9AD7-DE4B486B2796}" type="presParOf" srcId="{A5F0BA87-4851-42DB-8637-1BB5BC04E4F9}" destId="{73085500-6B04-46F3-85E1-CA88BEF50773}" srcOrd="3" destOrd="0" presId="urn:microsoft.com/office/officeart/2005/8/layout/vProcess5"/>
    <dgm:cxn modelId="{8892E1E3-DCC8-4103-8F45-AAAF1AD4F54A}" type="presParOf" srcId="{A5F0BA87-4851-42DB-8637-1BB5BC04E4F9}" destId="{5F974EDF-74A3-42E5-8F51-D522D9FE9467}" srcOrd="4" destOrd="0" presId="urn:microsoft.com/office/officeart/2005/8/layout/vProcess5"/>
    <dgm:cxn modelId="{5BD9AACC-0B54-4AEE-812C-E16388259BA8}" type="presParOf" srcId="{A5F0BA87-4851-42DB-8637-1BB5BC04E4F9}" destId="{B3B40149-AC3B-43A4-9473-87DA036E291A}" srcOrd="5" destOrd="0" presId="urn:microsoft.com/office/officeart/2005/8/layout/vProcess5"/>
    <dgm:cxn modelId="{98695922-F961-479F-9CAD-626F41607134}" type="presParOf" srcId="{A5F0BA87-4851-42DB-8637-1BB5BC04E4F9}" destId="{FECE7C8C-846E-4AE7-9698-F16D319006AD}" srcOrd="6" destOrd="0" presId="urn:microsoft.com/office/officeart/2005/8/layout/vProcess5"/>
    <dgm:cxn modelId="{AED1E53B-7E2F-4A5F-B1C9-10FA7292D85F}" type="presParOf" srcId="{A5F0BA87-4851-42DB-8637-1BB5BC04E4F9}" destId="{87A05C43-9B19-4A4D-BFA8-BA051D36C8A2}" srcOrd="7" destOrd="0" presId="urn:microsoft.com/office/officeart/2005/8/layout/vProcess5"/>
    <dgm:cxn modelId="{49AF0404-9190-42AA-B3AA-E42062427456}" type="presParOf" srcId="{A5F0BA87-4851-42DB-8637-1BB5BC04E4F9}" destId="{3AB8A8F3-53D5-4ABC-8B00-B0563E6B0193}" srcOrd="8" destOrd="0" presId="urn:microsoft.com/office/officeart/2005/8/layout/vProcess5"/>
    <dgm:cxn modelId="{66770C95-AA49-4F9E-B818-47B5F30E82E5}" type="presParOf" srcId="{A5F0BA87-4851-42DB-8637-1BB5BC04E4F9}" destId="{97DCF791-C98C-4D2E-842E-246EFBFEF154}" srcOrd="9" destOrd="0" presId="urn:microsoft.com/office/officeart/2005/8/layout/vProcess5"/>
    <dgm:cxn modelId="{5CFCF876-9EFD-4B53-BD15-A3147000DA5E}" type="presParOf" srcId="{A5F0BA87-4851-42DB-8637-1BB5BC04E4F9}" destId="{6A715E52-6DB2-4A0D-9E4C-BB083EEC104A}" srcOrd="10" destOrd="0" presId="urn:microsoft.com/office/officeart/2005/8/layout/vProcess5"/>
    <dgm:cxn modelId="{761F7452-63CD-4CB9-9EFF-A8B9F7946FFF}" type="presParOf" srcId="{A5F0BA87-4851-42DB-8637-1BB5BC04E4F9}" destId="{DD6A7FF6-5328-4D54-A49D-C6ACB3D0A098}" srcOrd="11" destOrd="0" presId="urn:microsoft.com/office/officeart/2005/8/layout/vProcess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98E359-C7EE-48B1-8A47-9530538EF1F5}">
      <dsp:nvSpPr>
        <dsp:cNvPr id="0" name=""/>
        <dsp:cNvSpPr/>
      </dsp:nvSpPr>
      <dsp:spPr>
        <a:xfrm>
          <a:off x="1487678" y="76200"/>
          <a:ext cx="7038508" cy="841250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Mengisolasi</a:t>
          </a:r>
          <a:r>
            <a:rPr lang="en-US" sz="2400" kern="1200" dirty="0" smtClean="0"/>
            <a:t> (</a:t>
          </a:r>
          <a:r>
            <a:rPr lang="en-US" sz="2400" kern="1200" dirty="0" err="1" smtClean="0"/>
            <a:t>memisahkan</a:t>
          </a:r>
          <a:r>
            <a:rPr lang="en-US" sz="2400" kern="1200" dirty="0" smtClean="0"/>
            <a:t>) gen-gen </a:t>
          </a:r>
          <a:r>
            <a:rPr lang="en-US" sz="2400" kern="1200" dirty="0" err="1" smtClean="0"/>
            <a:t>penyebab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sakit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dari</a:t>
          </a:r>
          <a:r>
            <a:rPr lang="en-US" sz="2400" kern="1200" dirty="0" smtClean="0"/>
            <a:t> virus/</a:t>
          </a:r>
          <a:r>
            <a:rPr lang="en-US" sz="2400" kern="1200" dirty="0" err="1" smtClean="0"/>
            <a:t>patogen</a:t>
          </a:r>
          <a:r>
            <a:rPr lang="en-US" sz="2400" kern="1200" dirty="0" smtClean="0"/>
            <a:t>.</a:t>
          </a:r>
          <a:endParaRPr lang="en-US" sz="2400" kern="1200" dirty="0"/>
        </a:p>
      </dsp:txBody>
      <dsp:txXfrm>
        <a:off x="2814882" y="100839"/>
        <a:ext cx="5686665" cy="791972"/>
      </dsp:txXfrm>
    </dsp:sp>
    <dsp:sp modelId="{CF8199AF-5C80-4BD8-AB10-663B511E7893}">
      <dsp:nvSpPr>
        <dsp:cNvPr id="0" name=""/>
        <dsp:cNvSpPr/>
      </dsp:nvSpPr>
      <dsp:spPr>
        <a:xfrm>
          <a:off x="1031274" y="1066804"/>
          <a:ext cx="7290359" cy="1548385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Menyisipkan</a:t>
          </a:r>
          <a:r>
            <a:rPr lang="en-US" sz="2400" kern="1200" dirty="0" smtClean="0"/>
            <a:t> gen-gen </a:t>
          </a:r>
          <a:r>
            <a:rPr lang="en-US" sz="2400" kern="1200" dirty="0" err="1" smtClean="0"/>
            <a:t>ke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dalam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sel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bakteri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atau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kultur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sel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hewan</a:t>
          </a:r>
          <a:r>
            <a:rPr lang="en-US" sz="2400" kern="1200" dirty="0" smtClean="0"/>
            <a:t>. </a:t>
          </a:r>
          <a:r>
            <a:rPr lang="en-US" sz="2400" kern="1200" dirty="0" err="1" smtClean="0"/>
            <a:t>Sel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bakteri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atau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sel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hewan</a:t>
          </a:r>
          <a:r>
            <a:rPr lang="en-US" sz="2400" kern="1200" dirty="0" smtClean="0"/>
            <a:t> yang </a:t>
          </a:r>
          <a:r>
            <a:rPr lang="en-US" sz="2400" kern="1200" dirty="0" err="1" smtClean="0"/>
            <a:t>telah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disisipi</a:t>
          </a:r>
          <a:r>
            <a:rPr lang="en-US" sz="2400" kern="1200" dirty="0" smtClean="0"/>
            <a:t> gen </a:t>
          </a:r>
          <a:r>
            <a:rPr lang="en-US" sz="2400" kern="1200" dirty="0" err="1" smtClean="0"/>
            <a:t>itu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disebut</a:t>
          </a:r>
          <a:r>
            <a:rPr lang="en-US" sz="2400" kern="1200" dirty="0" smtClean="0"/>
            <a:t> </a:t>
          </a:r>
          <a:r>
            <a:rPr lang="en-US" sz="2400" b="1" kern="1200" dirty="0" err="1" smtClean="0"/>
            <a:t>rekombinan</a:t>
          </a:r>
          <a:r>
            <a:rPr lang="en-US" sz="2400" kern="1200" dirty="0" smtClean="0"/>
            <a:t>.</a:t>
          </a:r>
          <a:endParaRPr lang="en-US" sz="2400" kern="1200" dirty="0"/>
        </a:p>
      </dsp:txBody>
      <dsp:txXfrm>
        <a:off x="2485520" y="1112155"/>
        <a:ext cx="5790762" cy="1457683"/>
      </dsp:txXfrm>
    </dsp:sp>
    <dsp:sp modelId="{73085500-6B04-46F3-85E1-CA88BEF50773}">
      <dsp:nvSpPr>
        <dsp:cNvPr id="0" name=""/>
        <dsp:cNvSpPr/>
      </dsp:nvSpPr>
      <dsp:spPr>
        <a:xfrm>
          <a:off x="498712" y="2718496"/>
          <a:ext cx="6766560" cy="1139952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Rekombinan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akan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menghasilkan</a:t>
          </a:r>
          <a:r>
            <a:rPr lang="en-US" sz="2400" kern="1200" dirty="0" smtClean="0"/>
            <a:t> antigen.  </a:t>
          </a:r>
          <a:r>
            <a:rPr lang="en-US" sz="2400" kern="1200" dirty="0" err="1" smtClean="0"/>
            <a:t>Rekombinan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akan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dikultur</a:t>
          </a:r>
          <a:r>
            <a:rPr lang="en-US" sz="2400" kern="1200" dirty="0" smtClean="0"/>
            <a:t> agar </a:t>
          </a:r>
          <a:r>
            <a:rPr lang="en-US" sz="2400" kern="1200" dirty="0" err="1" smtClean="0"/>
            <a:t>menghasilkan</a:t>
          </a:r>
          <a:r>
            <a:rPr lang="en-US" sz="2400" kern="1200" dirty="0" smtClean="0"/>
            <a:t> antigen yang </a:t>
          </a:r>
          <a:r>
            <a:rPr lang="en-US" sz="2400" kern="1200" dirty="0" err="1" smtClean="0"/>
            <a:t>banyak</a:t>
          </a:r>
          <a:r>
            <a:rPr lang="en-US" sz="2400" kern="1200" dirty="0" smtClean="0"/>
            <a:t>.</a:t>
          </a:r>
        </a:p>
      </dsp:txBody>
      <dsp:txXfrm>
        <a:off x="1831310" y="2751884"/>
        <a:ext cx="5400574" cy="1073176"/>
      </dsp:txXfrm>
    </dsp:sp>
    <dsp:sp modelId="{5F974EDF-74A3-42E5-8F51-D522D9FE9467}">
      <dsp:nvSpPr>
        <dsp:cNvPr id="0" name=""/>
        <dsp:cNvSpPr/>
      </dsp:nvSpPr>
      <dsp:spPr>
        <a:xfrm>
          <a:off x="-67987" y="4041648"/>
          <a:ext cx="6766560" cy="1139952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Antigen </a:t>
          </a:r>
          <a:r>
            <a:rPr lang="en-US" sz="2400" kern="1200" dirty="0" err="1" smtClean="0"/>
            <a:t>diekstraksi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untuk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digunakan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sebagai</a:t>
          </a:r>
          <a:r>
            <a:rPr lang="en-US" sz="2400" kern="1200" dirty="0" smtClean="0"/>
            <a:t> </a:t>
          </a:r>
          <a:r>
            <a:rPr lang="en-US" sz="2400" b="1" kern="1200" dirty="0" err="1" smtClean="0"/>
            <a:t>vaksin</a:t>
          </a:r>
          <a:r>
            <a:rPr lang="en-US" sz="2400" kern="1200" dirty="0" smtClean="0"/>
            <a:t>.</a:t>
          </a:r>
          <a:endParaRPr lang="en-US" sz="2400" kern="1200" dirty="0"/>
        </a:p>
      </dsp:txBody>
      <dsp:txXfrm>
        <a:off x="1273069" y="4075036"/>
        <a:ext cx="5392115" cy="1073176"/>
      </dsp:txXfrm>
    </dsp:sp>
    <dsp:sp modelId="{B3B40149-AC3B-43A4-9473-87DA036E291A}">
      <dsp:nvSpPr>
        <dsp:cNvPr id="0" name=""/>
        <dsp:cNvSpPr/>
      </dsp:nvSpPr>
      <dsp:spPr>
        <a:xfrm>
          <a:off x="1623652" y="761998"/>
          <a:ext cx="740968" cy="74096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1790370" y="761998"/>
        <a:ext cx="407532" cy="557578"/>
      </dsp:txXfrm>
    </dsp:sp>
    <dsp:sp modelId="{FECE7C8C-846E-4AE7-9698-F16D319006AD}">
      <dsp:nvSpPr>
        <dsp:cNvPr id="0" name=""/>
        <dsp:cNvSpPr/>
      </dsp:nvSpPr>
      <dsp:spPr>
        <a:xfrm>
          <a:off x="1056953" y="2307031"/>
          <a:ext cx="740968" cy="74096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1223671" y="2307031"/>
        <a:ext cx="407532" cy="557578"/>
      </dsp:txXfrm>
    </dsp:sp>
    <dsp:sp modelId="{87A05C43-9B19-4A4D-BFA8-BA051D36C8A2}">
      <dsp:nvSpPr>
        <dsp:cNvPr id="0" name=""/>
        <dsp:cNvSpPr/>
      </dsp:nvSpPr>
      <dsp:spPr>
        <a:xfrm>
          <a:off x="498712" y="3567531"/>
          <a:ext cx="740968" cy="74096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665430" y="3567531"/>
        <a:ext cx="407532" cy="5575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84F24B-F1EE-400B-A2A3-DC8912DA4764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D2316-9377-4A18-9393-61D36A711B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07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D2316-9377-4A18-9393-61D36A711B3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D2316-9377-4A18-9393-61D36A711B33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D2316-9377-4A18-9393-61D36A711B33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D5871-AA9E-450F-B37F-F5BF2365A1A4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E4A8D-BC74-4593-8445-2ECB0A6943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D5871-AA9E-450F-B37F-F5BF2365A1A4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E4A8D-BC74-4593-8445-2ECB0A6943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D5871-AA9E-450F-B37F-F5BF2365A1A4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E4A8D-BC74-4593-8445-2ECB0A6943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48EFDFE-9474-4F5F-8619-6810A1540F9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2B807EF-F1DB-485F-A6D7-0AA8CADE139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D5871-AA9E-450F-B37F-F5BF2365A1A4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E4A8D-BC74-4593-8445-2ECB0A6943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D5871-AA9E-450F-B37F-F5BF2365A1A4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E4A8D-BC74-4593-8445-2ECB0A6943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D5871-AA9E-450F-B37F-F5BF2365A1A4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E4A8D-BC74-4593-8445-2ECB0A6943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D5871-AA9E-450F-B37F-F5BF2365A1A4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E4A8D-BC74-4593-8445-2ECB0A6943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D5871-AA9E-450F-B37F-F5BF2365A1A4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E4A8D-BC74-4593-8445-2ECB0A6943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D5871-AA9E-450F-B37F-F5BF2365A1A4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E4A8D-BC74-4593-8445-2ECB0A6943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D5871-AA9E-450F-B37F-F5BF2365A1A4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E4A8D-BC74-4593-8445-2ECB0A6943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D5871-AA9E-450F-B37F-F5BF2365A1A4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E4A8D-BC74-4593-8445-2ECB0A6943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D5871-AA9E-450F-B37F-F5BF2365A1A4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E4A8D-BC74-4593-8445-2ECB0A6943E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686800" y="0"/>
            <a:ext cx="410816" cy="30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13648" y="1905000"/>
            <a:ext cx="9133064" cy="4973053"/>
            <a:chOff x="264561" y="2133600"/>
            <a:chExt cx="8603809" cy="4279605"/>
          </a:xfrm>
        </p:grpSpPr>
        <p:grpSp>
          <p:nvGrpSpPr>
            <p:cNvPr id="18" name="Group 15"/>
            <p:cNvGrpSpPr/>
            <p:nvPr/>
          </p:nvGrpSpPr>
          <p:grpSpPr>
            <a:xfrm>
              <a:off x="264561" y="2133600"/>
              <a:ext cx="8603809" cy="4279605"/>
              <a:chOff x="264561" y="2133600"/>
              <a:chExt cx="8603809" cy="4279605"/>
            </a:xfrm>
          </p:grpSpPr>
          <p:pic>
            <p:nvPicPr>
              <p:cNvPr id="20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983318" y="4267200"/>
                <a:ext cx="2960282" cy="21460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1" name="Picture 7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49560"/>
              <a:stretch>
                <a:fillRect/>
              </a:stretch>
            </p:blipFill>
            <p:spPr bwMode="auto">
              <a:xfrm>
                <a:off x="5977270" y="2133600"/>
                <a:ext cx="2891100" cy="426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2" name="Picture 8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64561" y="2133600"/>
                <a:ext cx="2673569" cy="426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90850" y="2133600"/>
              <a:ext cx="2927838" cy="2076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6" name="Freeform 15"/>
          <p:cNvSpPr/>
          <p:nvPr/>
        </p:nvSpPr>
        <p:spPr>
          <a:xfrm rot="16200000" flipH="1" flipV="1">
            <a:off x="5820936" y="2310225"/>
            <a:ext cx="5664820" cy="981307"/>
          </a:xfrm>
          <a:custGeom>
            <a:avLst/>
            <a:gdLst>
              <a:gd name="connsiteX0" fmla="*/ 0 w 5664820"/>
              <a:gd name="connsiteY0" fmla="*/ 0 h 981307"/>
              <a:gd name="connsiteX1" fmla="*/ 5664820 w 5664820"/>
              <a:gd name="connsiteY1" fmla="*/ 0 h 981307"/>
              <a:gd name="connsiteX2" fmla="*/ 22303 w 5664820"/>
              <a:gd name="connsiteY2" fmla="*/ 981307 h 981307"/>
              <a:gd name="connsiteX3" fmla="*/ 0 w 5664820"/>
              <a:gd name="connsiteY3" fmla="*/ 0 h 981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64820" h="981307">
                <a:moveTo>
                  <a:pt x="0" y="0"/>
                </a:moveTo>
                <a:lnTo>
                  <a:pt x="5664820" y="0"/>
                </a:lnTo>
                <a:lnTo>
                  <a:pt x="22303" y="98130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6"/>
          <p:cNvGrpSpPr/>
          <p:nvPr/>
        </p:nvGrpSpPr>
        <p:grpSpPr>
          <a:xfrm>
            <a:off x="-22303" y="-1"/>
            <a:ext cx="9182069" cy="6880954"/>
            <a:chOff x="-22303" y="-1"/>
            <a:chExt cx="9182069" cy="6880954"/>
          </a:xfrm>
        </p:grpSpPr>
        <p:sp>
          <p:nvSpPr>
            <p:cNvPr id="2" name="Freeform 1"/>
            <p:cNvSpPr/>
            <p:nvPr/>
          </p:nvSpPr>
          <p:spPr>
            <a:xfrm>
              <a:off x="-22303" y="-1"/>
              <a:ext cx="5664820" cy="981307"/>
            </a:xfrm>
            <a:custGeom>
              <a:avLst/>
              <a:gdLst>
                <a:gd name="connsiteX0" fmla="*/ 0 w 5664820"/>
                <a:gd name="connsiteY0" fmla="*/ 0 h 981307"/>
                <a:gd name="connsiteX1" fmla="*/ 5664820 w 5664820"/>
                <a:gd name="connsiteY1" fmla="*/ 0 h 981307"/>
                <a:gd name="connsiteX2" fmla="*/ 22303 w 5664820"/>
                <a:gd name="connsiteY2" fmla="*/ 981307 h 981307"/>
                <a:gd name="connsiteX3" fmla="*/ 0 w 5664820"/>
                <a:gd name="connsiteY3" fmla="*/ 0 h 981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64820" h="981307">
                  <a:moveTo>
                    <a:pt x="0" y="0"/>
                  </a:moveTo>
                  <a:lnTo>
                    <a:pt x="5664820" y="0"/>
                  </a:lnTo>
                  <a:lnTo>
                    <a:pt x="22303" y="9813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Freeform 3"/>
            <p:cNvSpPr/>
            <p:nvPr/>
          </p:nvSpPr>
          <p:spPr>
            <a:xfrm flipH="1" flipV="1">
              <a:off x="3494946" y="5899646"/>
              <a:ext cx="5664820" cy="981307"/>
            </a:xfrm>
            <a:custGeom>
              <a:avLst/>
              <a:gdLst>
                <a:gd name="connsiteX0" fmla="*/ 0 w 5664820"/>
                <a:gd name="connsiteY0" fmla="*/ 0 h 981307"/>
                <a:gd name="connsiteX1" fmla="*/ 5664820 w 5664820"/>
                <a:gd name="connsiteY1" fmla="*/ 0 h 981307"/>
                <a:gd name="connsiteX2" fmla="*/ 22303 w 5664820"/>
                <a:gd name="connsiteY2" fmla="*/ 981307 h 981307"/>
                <a:gd name="connsiteX3" fmla="*/ 0 w 5664820"/>
                <a:gd name="connsiteY3" fmla="*/ 0 h 981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64820" h="981307">
                  <a:moveTo>
                    <a:pt x="0" y="0"/>
                  </a:moveTo>
                  <a:lnTo>
                    <a:pt x="5664820" y="0"/>
                  </a:lnTo>
                  <a:lnTo>
                    <a:pt x="22303" y="9813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reeform 5"/>
            <p:cNvSpPr/>
            <p:nvPr/>
          </p:nvSpPr>
          <p:spPr>
            <a:xfrm rot="16200000">
              <a:off x="-2344386" y="3550702"/>
              <a:ext cx="5664820" cy="981307"/>
            </a:xfrm>
            <a:custGeom>
              <a:avLst/>
              <a:gdLst>
                <a:gd name="connsiteX0" fmla="*/ 0 w 5664820"/>
                <a:gd name="connsiteY0" fmla="*/ 0 h 981307"/>
                <a:gd name="connsiteX1" fmla="*/ 5664820 w 5664820"/>
                <a:gd name="connsiteY1" fmla="*/ 0 h 981307"/>
                <a:gd name="connsiteX2" fmla="*/ 22303 w 5664820"/>
                <a:gd name="connsiteY2" fmla="*/ 981307 h 981307"/>
                <a:gd name="connsiteX3" fmla="*/ 0 w 5664820"/>
                <a:gd name="connsiteY3" fmla="*/ 0 h 981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64820" h="981307">
                  <a:moveTo>
                    <a:pt x="0" y="0"/>
                  </a:moveTo>
                  <a:lnTo>
                    <a:pt x="5664820" y="0"/>
                  </a:lnTo>
                  <a:lnTo>
                    <a:pt x="22303" y="9813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-304800" y="76200"/>
            <a:ext cx="2514600" cy="86836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BAB  II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 rot="24735">
            <a:off x="139004" y="712877"/>
            <a:ext cx="7528773" cy="6858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44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VIRUS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52400" y="76200"/>
            <a:ext cx="8229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D. Virus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Pemakan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Bakteri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Bakteriofag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9499" y="2394087"/>
            <a:ext cx="2216101" cy="309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609600" y="856327"/>
            <a:ext cx="8094764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dirty="0" err="1" smtClean="0"/>
              <a:t>Bakteriofag</a:t>
            </a:r>
            <a:r>
              <a:rPr lang="en-US" sz="2400" dirty="0" smtClean="0"/>
              <a:t> (</a:t>
            </a:r>
            <a:r>
              <a:rPr lang="en-US" sz="2400" i="1" dirty="0" smtClean="0"/>
              <a:t>fag</a:t>
            </a:r>
            <a:r>
              <a:rPr lang="en-US" sz="2400" dirty="0" smtClean="0"/>
              <a:t>)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virus </a:t>
            </a:r>
            <a:r>
              <a:rPr lang="en-US" sz="2400" dirty="0" err="1" smtClean="0"/>
              <a:t>pemakan</a:t>
            </a:r>
            <a:r>
              <a:rPr lang="en-US" sz="2400" dirty="0" smtClean="0"/>
              <a:t> </a:t>
            </a:r>
            <a:r>
              <a:rPr lang="en-US" sz="2400" dirty="0" err="1" smtClean="0"/>
              <a:t>bakteri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ditemukan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Frederick </a:t>
            </a:r>
            <a:r>
              <a:rPr lang="en-US" sz="2400" dirty="0" err="1" smtClean="0"/>
              <a:t>Twort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Felix </a:t>
            </a:r>
            <a:r>
              <a:rPr lang="en-US" sz="2400" dirty="0" err="1" smtClean="0"/>
              <a:t>d’Herelle</a:t>
            </a:r>
            <a:r>
              <a:rPr lang="en-US" sz="2400" dirty="0" smtClean="0"/>
              <a:t>. </a:t>
            </a:r>
          </a:p>
          <a:p>
            <a:pPr>
              <a:spcBef>
                <a:spcPts val="600"/>
              </a:spcBef>
            </a:pPr>
            <a:r>
              <a:rPr lang="en-US" sz="2400" dirty="0" err="1" smtClean="0"/>
              <a:t>Bakteriofag</a:t>
            </a:r>
            <a:r>
              <a:rPr lang="en-US" sz="2400" dirty="0" smtClean="0"/>
              <a:t> </a:t>
            </a:r>
            <a:r>
              <a:rPr lang="en-US" sz="2400" dirty="0" err="1" smtClean="0"/>
              <a:t>menyebabkan</a:t>
            </a:r>
            <a:r>
              <a:rPr lang="en-US" sz="2400" dirty="0" smtClean="0"/>
              <a:t> </a:t>
            </a:r>
            <a:r>
              <a:rPr lang="en-US" sz="2400" dirty="0" err="1" smtClean="0"/>
              <a:t>sel</a:t>
            </a:r>
            <a:r>
              <a:rPr lang="en-US" sz="2400" dirty="0" smtClean="0"/>
              <a:t> </a:t>
            </a:r>
            <a:r>
              <a:rPr lang="en-US" sz="2400" dirty="0" err="1" smtClean="0"/>
              <a:t>bakteri</a:t>
            </a:r>
            <a:r>
              <a:rPr lang="en-US" sz="2400" dirty="0" smtClean="0"/>
              <a:t> </a:t>
            </a:r>
            <a:r>
              <a:rPr lang="en-US" sz="2400" dirty="0" err="1" smtClean="0"/>
              <a:t>pecah</a:t>
            </a:r>
            <a:r>
              <a:rPr lang="en-US" sz="2400" dirty="0" smtClean="0"/>
              <a:t>. </a:t>
            </a:r>
            <a:endParaRPr lang="en-US" sz="2400" dirty="0"/>
          </a:p>
        </p:txBody>
      </p:sp>
      <p:sp>
        <p:nvSpPr>
          <p:cNvPr id="11" name="Rectangle 10"/>
          <p:cNvSpPr/>
          <p:nvPr/>
        </p:nvSpPr>
        <p:spPr>
          <a:xfrm>
            <a:off x="609600" y="5574268"/>
            <a:ext cx="4908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T1</a:t>
            </a:r>
            <a:endParaRPr lang="en-US" sz="2400" b="1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7999" y="2895599"/>
            <a:ext cx="2456873" cy="335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2971800" y="2362200"/>
            <a:ext cx="4908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T2</a:t>
            </a:r>
            <a:endParaRPr lang="en-US" sz="2400" b="1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8800" y="2362200"/>
            <a:ext cx="2971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tangle 14"/>
          <p:cNvSpPr/>
          <p:nvPr/>
        </p:nvSpPr>
        <p:spPr>
          <a:xfrm>
            <a:off x="6824360" y="5410200"/>
            <a:ext cx="4908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T4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52400" y="0"/>
            <a:ext cx="8229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990000"/>
                </a:solidFill>
                <a:latin typeface="+mj-lt"/>
                <a:ea typeface="+mj-ea"/>
                <a:cs typeface="+mj-cs"/>
              </a:rPr>
              <a:t>E. </a:t>
            </a:r>
            <a:r>
              <a:rPr lang="en-US" sz="3200" b="1" dirty="0" err="1" smtClean="0">
                <a:solidFill>
                  <a:srgbClr val="990000"/>
                </a:solidFill>
                <a:latin typeface="+mj-lt"/>
                <a:ea typeface="+mj-ea"/>
                <a:cs typeface="+mj-cs"/>
              </a:rPr>
              <a:t>Perkembangbiakan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Virus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33400" y="838200"/>
            <a:ext cx="8610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err="1" smtClean="0"/>
              <a:t>Ada</a:t>
            </a:r>
            <a:r>
              <a:rPr lang="en-US" sz="2200" dirty="0" smtClean="0"/>
              <a:t> </a:t>
            </a:r>
            <a:r>
              <a:rPr lang="en-US" sz="2200" dirty="0" err="1" smtClean="0"/>
              <a:t>dua</a:t>
            </a:r>
            <a:r>
              <a:rPr lang="en-US" sz="2200" dirty="0" smtClean="0"/>
              <a:t> </a:t>
            </a:r>
            <a:r>
              <a:rPr lang="en-US" sz="2200" dirty="0" err="1" smtClean="0"/>
              <a:t>cara</a:t>
            </a:r>
            <a:r>
              <a:rPr lang="en-US" sz="2200" dirty="0" smtClean="0"/>
              <a:t> virus </a:t>
            </a:r>
            <a:r>
              <a:rPr lang="en-US" sz="2200" dirty="0" err="1" smtClean="0"/>
              <a:t>menginfeksi</a:t>
            </a:r>
            <a:r>
              <a:rPr lang="en-US" sz="2200" dirty="0" smtClean="0"/>
              <a:t> </a:t>
            </a:r>
            <a:r>
              <a:rPr lang="en-US" sz="2200" dirty="0" err="1" smtClean="0"/>
              <a:t>bakteri</a:t>
            </a:r>
            <a:r>
              <a:rPr lang="en-US" sz="2200" dirty="0" smtClean="0"/>
              <a:t>, </a:t>
            </a:r>
            <a:r>
              <a:rPr lang="en-US" sz="2200" dirty="0" err="1" smtClean="0"/>
              <a:t>yaitu</a:t>
            </a:r>
            <a:r>
              <a:rPr lang="en-US" sz="2200" dirty="0" smtClean="0"/>
              <a:t> </a:t>
            </a:r>
            <a:r>
              <a:rPr lang="en-US" sz="2200" dirty="0" err="1" smtClean="0"/>
              <a:t>secara</a:t>
            </a:r>
            <a:r>
              <a:rPr lang="en-US" sz="2200" dirty="0" smtClean="0"/>
              <a:t> </a:t>
            </a:r>
            <a:r>
              <a:rPr lang="en-US" sz="2200" dirty="0" err="1" smtClean="0"/>
              <a:t>litik</a:t>
            </a:r>
            <a:r>
              <a:rPr lang="en-US" sz="2200" dirty="0" smtClean="0"/>
              <a:t> </a:t>
            </a:r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en-US" sz="2200" dirty="0" err="1" smtClean="0"/>
              <a:t>lisogenik</a:t>
            </a:r>
            <a:r>
              <a:rPr lang="en-US" sz="2200" dirty="0" smtClean="0"/>
              <a:t>. </a:t>
            </a:r>
            <a:endParaRPr lang="en-US" sz="22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20313" t="16667" r="19531" b="12667"/>
          <a:stretch>
            <a:fillRect/>
          </a:stretch>
        </p:blipFill>
        <p:spPr bwMode="auto">
          <a:xfrm>
            <a:off x="708804" y="1295400"/>
            <a:ext cx="7749396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6200" y="228600"/>
            <a:ext cx="909781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solidFill>
                  <a:srgbClr val="990000"/>
                </a:solidFill>
              </a:rPr>
              <a:t>1. </a:t>
            </a:r>
            <a:r>
              <a:rPr lang="en-US" sz="3000" b="1" dirty="0" err="1" smtClean="0">
                <a:solidFill>
                  <a:srgbClr val="990000"/>
                </a:solidFill>
              </a:rPr>
              <a:t>Penyakit</a:t>
            </a:r>
            <a:r>
              <a:rPr lang="en-US" sz="3000" b="1" dirty="0" smtClean="0">
                <a:solidFill>
                  <a:srgbClr val="990000"/>
                </a:solidFill>
              </a:rPr>
              <a:t> </a:t>
            </a:r>
            <a:r>
              <a:rPr lang="en-US" sz="3000" b="1" dirty="0" err="1" smtClean="0">
                <a:solidFill>
                  <a:srgbClr val="990000"/>
                </a:solidFill>
              </a:rPr>
              <a:t>pada</a:t>
            </a:r>
            <a:r>
              <a:rPr lang="en-US" sz="3000" b="1" dirty="0" smtClean="0">
                <a:solidFill>
                  <a:srgbClr val="990000"/>
                </a:solidFill>
              </a:rPr>
              <a:t> </a:t>
            </a:r>
            <a:r>
              <a:rPr lang="en-US" sz="3000" b="1" dirty="0" err="1" smtClean="0">
                <a:solidFill>
                  <a:srgbClr val="990000"/>
                </a:solidFill>
              </a:rPr>
              <a:t>Tumbuhan</a:t>
            </a:r>
            <a:r>
              <a:rPr lang="en-US" sz="3000" b="1" dirty="0" smtClean="0">
                <a:solidFill>
                  <a:srgbClr val="990000"/>
                </a:solidFill>
              </a:rPr>
              <a:t> yang </a:t>
            </a:r>
            <a:r>
              <a:rPr lang="en-US" sz="3000" b="1" dirty="0" err="1" smtClean="0">
                <a:solidFill>
                  <a:srgbClr val="990000"/>
                </a:solidFill>
              </a:rPr>
              <a:t>Disebabkan</a:t>
            </a:r>
            <a:r>
              <a:rPr lang="en-US" sz="3000" b="1" dirty="0" smtClean="0">
                <a:solidFill>
                  <a:srgbClr val="990000"/>
                </a:solidFill>
              </a:rPr>
              <a:t> </a:t>
            </a:r>
            <a:r>
              <a:rPr lang="en-US" sz="3000" b="1" dirty="0" err="1" smtClean="0">
                <a:solidFill>
                  <a:srgbClr val="990000"/>
                </a:solidFill>
              </a:rPr>
              <a:t>oleh</a:t>
            </a:r>
            <a:r>
              <a:rPr lang="en-US" sz="3000" b="1" dirty="0" smtClean="0">
                <a:solidFill>
                  <a:srgbClr val="990000"/>
                </a:solidFill>
              </a:rPr>
              <a:t> Virus</a:t>
            </a:r>
            <a:endParaRPr lang="en-US" sz="3000" b="1" dirty="0">
              <a:solidFill>
                <a:srgbClr val="99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1066801"/>
            <a:ext cx="347643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 r="5444" b="7500"/>
          <a:stretch>
            <a:fillRect/>
          </a:stretch>
        </p:blipFill>
        <p:spPr bwMode="auto">
          <a:xfrm>
            <a:off x="4038600" y="3657600"/>
            <a:ext cx="35052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 l="10441" r="17708"/>
          <a:stretch>
            <a:fillRect/>
          </a:stretch>
        </p:blipFill>
        <p:spPr bwMode="auto">
          <a:xfrm>
            <a:off x="533400" y="1066800"/>
            <a:ext cx="3429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457200" y="4778514"/>
            <a:ext cx="3581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/>
              <a:t>Penyakit</a:t>
            </a:r>
            <a:r>
              <a:rPr lang="en-US" sz="2000" dirty="0" smtClean="0"/>
              <a:t> </a:t>
            </a:r>
            <a:r>
              <a:rPr lang="en-US" sz="2000" dirty="0" err="1" smtClean="0"/>
              <a:t>kuning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daun</a:t>
            </a:r>
            <a:r>
              <a:rPr lang="en-US" sz="2000" dirty="0" smtClean="0"/>
              <a:t> </a:t>
            </a:r>
            <a:r>
              <a:rPr lang="en-US" sz="2000" dirty="0" err="1" smtClean="0"/>
              <a:t>tomat</a:t>
            </a:r>
            <a:r>
              <a:rPr lang="en-US" sz="2000" dirty="0" smtClean="0"/>
              <a:t> </a:t>
            </a:r>
            <a:r>
              <a:rPr lang="en-US" sz="2000" dirty="0" err="1" smtClean="0"/>
              <a:t>akibat</a:t>
            </a:r>
            <a:r>
              <a:rPr lang="en-US" sz="2000" dirty="0" smtClean="0"/>
              <a:t> </a:t>
            </a:r>
            <a:r>
              <a:rPr lang="en-US" sz="2000" i="1" dirty="0" smtClean="0"/>
              <a:t>bean golden mosaic virus</a:t>
            </a:r>
            <a:endParaRPr lang="en-US" sz="2000" i="1" dirty="0"/>
          </a:p>
        </p:txBody>
      </p:sp>
      <p:sp>
        <p:nvSpPr>
          <p:cNvPr id="11" name="Rectangle 10"/>
          <p:cNvSpPr/>
          <p:nvPr/>
        </p:nvSpPr>
        <p:spPr>
          <a:xfrm>
            <a:off x="7543800" y="1066800"/>
            <a:ext cx="152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/>
              <a:t>Daun</a:t>
            </a:r>
            <a:r>
              <a:rPr lang="en-US" sz="2000" i="1" dirty="0" smtClean="0"/>
              <a:t> </a:t>
            </a:r>
            <a:r>
              <a:rPr lang="en-US" sz="2000" dirty="0" err="1" smtClean="0"/>
              <a:t>menggulung</a:t>
            </a:r>
            <a:r>
              <a:rPr lang="en-US" sz="2000" dirty="0" smtClean="0"/>
              <a:t> </a:t>
            </a:r>
            <a:r>
              <a:rPr lang="en-US" sz="2000" dirty="0" err="1" smtClean="0"/>
              <a:t>akibat</a:t>
            </a:r>
            <a:r>
              <a:rPr lang="en-US" sz="2000" dirty="0" smtClean="0"/>
              <a:t> T</a:t>
            </a:r>
            <a:r>
              <a:rPr lang="en-US" sz="2000" i="1" dirty="0" smtClean="0"/>
              <a:t>urnip Yellow Mosaic Virus</a:t>
            </a:r>
            <a:endParaRPr lang="en-US" sz="2000" i="1" dirty="0"/>
          </a:p>
        </p:txBody>
      </p:sp>
      <p:sp>
        <p:nvSpPr>
          <p:cNvPr id="13" name="Rectangle 12"/>
          <p:cNvSpPr/>
          <p:nvPr/>
        </p:nvSpPr>
        <p:spPr>
          <a:xfrm>
            <a:off x="3781926" y="5952530"/>
            <a:ext cx="43815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000" i="1" dirty="0" err="1" smtClean="0"/>
              <a:t>Mosaik</a:t>
            </a:r>
            <a:r>
              <a:rPr lang="en-US" sz="2000" i="1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daun</a:t>
            </a:r>
            <a:r>
              <a:rPr lang="en-US" sz="2000" dirty="0" smtClean="0"/>
              <a:t> </a:t>
            </a:r>
            <a:r>
              <a:rPr lang="en-US" sz="2000" dirty="0" err="1" smtClean="0"/>
              <a:t>tanaman</a:t>
            </a:r>
            <a:r>
              <a:rPr lang="en-US" sz="2000" dirty="0" smtClean="0"/>
              <a:t> </a:t>
            </a:r>
            <a:r>
              <a:rPr lang="en-US" sz="2000" dirty="0" err="1" smtClean="0"/>
              <a:t>tembakau</a:t>
            </a:r>
            <a:endParaRPr lang="en-US" sz="20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3738" y="152400"/>
            <a:ext cx="876810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C00000"/>
                </a:solidFill>
              </a:rPr>
              <a:t>2</a:t>
            </a:r>
            <a:r>
              <a:rPr lang="en-US" sz="3000" b="1" dirty="0" smtClean="0">
                <a:solidFill>
                  <a:srgbClr val="C00000"/>
                </a:solidFill>
              </a:rPr>
              <a:t>. </a:t>
            </a:r>
            <a:r>
              <a:rPr lang="en-US" sz="3000" b="1" dirty="0" err="1" smtClean="0">
                <a:solidFill>
                  <a:srgbClr val="C00000"/>
                </a:solidFill>
              </a:rPr>
              <a:t>Penyakit</a:t>
            </a:r>
            <a:r>
              <a:rPr lang="en-US" sz="3000" b="1" dirty="0" smtClean="0">
                <a:solidFill>
                  <a:srgbClr val="C00000"/>
                </a:solidFill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</a:rPr>
              <a:t>pada</a:t>
            </a:r>
            <a:r>
              <a:rPr lang="en-US" sz="3000" b="1" dirty="0" smtClean="0">
                <a:solidFill>
                  <a:srgbClr val="C00000"/>
                </a:solidFill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</a:rPr>
              <a:t>Manusia</a:t>
            </a:r>
            <a:r>
              <a:rPr lang="en-US" sz="3000" b="1" dirty="0" smtClean="0">
                <a:solidFill>
                  <a:srgbClr val="C00000"/>
                </a:solidFill>
              </a:rPr>
              <a:t> yang </a:t>
            </a:r>
            <a:r>
              <a:rPr lang="en-US" sz="3000" b="1" dirty="0" err="1" smtClean="0">
                <a:solidFill>
                  <a:srgbClr val="C00000"/>
                </a:solidFill>
              </a:rPr>
              <a:t>Disebabkan</a:t>
            </a:r>
            <a:r>
              <a:rPr lang="en-US" sz="3000" b="1" dirty="0" smtClean="0">
                <a:solidFill>
                  <a:srgbClr val="C00000"/>
                </a:solidFill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</a:rPr>
              <a:t>oleh</a:t>
            </a:r>
            <a:r>
              <a:rPr lang="en-US" sz="3000" b="1" dirty="0" smtClean="0">
                <a:solidFill>
                  <a:srgbClr val="C00000"/>
                </a:solidFill>
              </a:rPr>
              <a:t> Virus</a:t>
            </a:r>
            <a:endParaRPr lang="en-US" sz="3000" b="1" dirty="0">
              <a:solidFill>
                <a:srgbClr val="C00000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708400" y="1905000"/>
            <a:ext cx="1778000" cy="3048000"/>
            <a:chOff x="203200" y="762000"/>
            <a:chExt cx="1778000" cy="3048000"/>
          </a:xfrm>
        </p:grpSpPr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17969" t="31333" r="65625" b="20667"/>
            <a:stretch>
              <a:fillRect/>
            </a:stretch>
          </p:blipFill>
          <p:spPr bwMode="auto">
            <a:xfrm>
              <a:off x="203200" y="762000"/>
              <a:ext cx="1778000" cy="304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Rectangle 9"/>
            <p:cNvSpPr/>
            <p:nvPr/>
          </p:nvSpPr>
          <p:spPr>
            <a:xfrm>
              <a:off x="990600" y="2738735"/>
              <a:ext cx="9144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 smtClean="0"/>
                <a:t>Flu</a:t>
              </a:r>
              <a:endParaRPr lang="en-US" sz="2400" dirty="0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3352800" y="5257800"/>
            <a:ext cx="1295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Campak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886200"/>
            <a:ext cx="3376246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990600"/>
            <a:ext cx="3584377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15"/>
          <p:cNvSpPr/>
          <p:nvPr/>
        </p:nvSpPr>
        <p:spPr>
          <a:xfrm>
            <a:off x="3581400" y="990600"/>
            <a:ext cx="167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Hepatitis</a:t>
            </a:r>
            <a:endParaRPr lang="en-US" sz="2400" dirty="0"/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 cstate="print"/>
          <a:srcRect t="50000"/>
          <a:stretch>
            <a:fillRect/>
          </a:stretch>
        </p:blipFill>
        <p:spPr bwMode="auto">
          <a:xfrm>
            <a:off x="5943600" y="1094350"/>
            <a:ext cx="3200400" cy="263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Rectangle 17"/>
          <p:cNvSpPr/>
          <p:nvPr/>
        </p:nvSpPr>
        <p:spPr>
          <a:xfrm>
            <a:off x="4648200" y="1600200"/>
            <a:ext cx="1295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400" dirty="0" smtClean="0"/>
              <a:t>Herpes</a:t>
            </a:r>
            <a:endParaRPr lang="en-US" sz="2400" dirty="0"/>
          </a:p>
        </p:txBody>
      </p:sp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7" cstate="print"/>
          <a:srcRect l="6122"/>
          <a:stretch>
            <a:fillRect/>
          </a:stretch>
        </p:blipFill>
        <p:spPr bwMode="auto">
          <a:xfrm>
            <a:off x="5486400" y="3774385"/>
            <a:ext cx="3657600" cy="2683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Rectangle 20"/>
          <p:cNvSpPr/>
          <p:nvPr/>
        </p:nvSpPr>
        <p:spPr>
          <a:xfrm>
            <a:off x="4609237" y="5405735"/>
            <a:ext cx="8771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Ebola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3738" y="224135"/>
            <a:ext cx="850405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</a:rPr>
              <a:t>3. </a:t>
            </a:r>
            <a:r>
              <a:rPr lang="en-US" sz="3000" b="1" dirty="0" err="1" smtClean="0">
                <a:solidFill>
                  <a:srgbClr val="C00000"/>
                </a:solidFill>
              </a:rPr>
              <a:t>Penyakit</a:t>
            </a:r>
            <a:r>
              <a:rPr lang="en-US" sz="3000" b="1" dirty="0" smtClean="0">
                <a:solidFill>
                  <a:srgbClr val="C00000"/>
                </a:solidFill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</a:rPr>
              <a:t>pada</a:t>
            </a:r>
            <a:r>
              <a:rPr lang="en-US" sz="3000" b="1" dirty="0" smtClean="0">
                <a:solidFill>
                  <a:srgbClr val="C00000"/>
                </a:solidFill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</a:rPr>
              <a:t>Hewan</a:t>
            </a:r>
            <a:r>
              <a:rPr lang="en-US" sz="3000" b="1" dirty="0" smtClean="0">
                <a:solidFill>
                  <a:srgbClr val="C00000"/>
                </a:solidFill>
              </a:rPr>
              <a:t> yang </a:t>
            </a:r>
            <a:r>
              <a:rPr lang="en-US" sz="3000" b="1" dirty="0" err="1" smtClean="0">
                <a:solidFill>
                  <a:srgbClr val="C00000"/>
                </a:solidFill>
              </a:rPr>
              <a:t>Disebabkan</a:t>
            </a:r>
            <a:r>
              <a:rPr lang="en-US" sz="3000" b="1" dirty="0" smtClean="0">
                <a:solidFill>
                  <a:srgbClr val="C00000"/>
                </a:solidFill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</a:rPr>
              <a:t>oleh</a:t>
            </a:r>
            <a:r>
              <a:rPr lang="en-US" sz="3000" b="1" dirty="0" smtClean="0">
                <a:solidFill>
                  <a:srgbClr val="C00000"/>
                </a:solidFill>
              </a:rPr>
              <a:t> Virus</a:t>
            </a:r>
            <a:endParaRPr lang="en-US" sz="3000" b="1" dirty="0">
              <a:solidFill>
                <a:srgbClr val="C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429000" y="1295400"/>
            <a:ext cx="167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Flu </a:t>
            </a:r>
            <a:r>
              <a:rPr lang="en-US" sz="2400" dirty="0" err="1" smtClean="0"/>
              <a:t>babi</a:t>
            </a:r>
            <a:endParaRPr lang="en-US" sz="24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 l="11111"/>
          <a:stretch>
            <a:fillRect/>
          </a:stretch>
        </p:blipFill>
        <p:spPr bwMode="auto">
          <a:xfrm>
            <a:off x="0" y="992885"/>
            <a:ext cx="3429000" cy="2397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1523999"/>
            <a:ext cx="4038600" cy="4054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tangle 14"/>
          <p:cNvSpPr/>
          <p:nvPr/>
        </p:nvSpPr>
        <p:spPr>
          <a:xfrm>
            <a:off x="7320039" y="914400"/>
            <a:ext cx="18239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/>
              <a:t>Cacar</a:t>
            </a:r>
            <a:r>
              <a:rPr lang="en-US" sz="2400" dirty="0" smtClean="0"/>
              <a:t> </a:t>
            </a:r>
            <a:r>
              <a:rPr lang="en-US" sz="2400" dirty="0" err="1" smtClean="0"/>
              <a:t>unggas</a:t>
            </a:r>
            <a:endParaRPr lang="en-US" sz="2400" dirty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 cstate="print"/>
          <a:srcRect b="5807"/>
          <a:stretch>
            <a:fillRect/>
          </a:stretch>
        </p:blipFill>
        <p:spPr bwMode="auto">
          <a:xfrm>
            <a:off x="0" y="3429000"/>
            <a:ext cx="4114800" cy="2833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Rectangle 16"/>
          <p:cNvSpPr/>
          <p:nvPr/>
        </p:nvSpPr>
        <p:spPr>
          <a:xfrm>
            <a:off x="4114800" y="5791200"/>
            <a:ext cx="167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Polyoma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152400"/>
            <a:ext cx="17472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G. </a:t>
            </a:r>
            <a:r>
              <a:rPr lang="en-US" sz="3200" b="1" dirty="0" err="1" smtClean="0">
                <a:solidFill>
                  <a:srgbClr val="C00000"/>
                </a:solidFill>
              </a:rPr>
              <a:t>Vaksin</a:t>
            </a:r>
            <a:endParaRPr lang="en-US" sz="32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28600" y="1325880"/>
          <a:ext cx="8763000" cy="4937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95800"/>
                <a:gridCol w="4267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Metode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Pembuatan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Vaksin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Efek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Samping</a:t>
                      </a:r>
                      <a:endParaRPr lang="en-US" sz="2400" dirty="0"/>
                    </a:p>
                  </a:txBody>
                  <a:tcPr/>
                </a:tc>
              </a:tr>
              <a:tr h="1539240">
                <a:tc>
                  <a:txBody>
                    <a:bodyPr/>
                    <a:lstStyle/>
                    <a:p>
                      <a:pPr marL="457200" indent="-457200">
                        <a:buAutoNum type="arabicPeriod"/>
                      </a:pPr>
                      <a:r>
                        <a:rPr lang="en-US" sz="2400" dirty="0" err="1" smtClean="0"/>
                        <a:t>Vaksin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dibuat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dari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patogen</a:t>
                      </a:r>
                      <a:r>
                        <a:rPr lang="en-US" sz="2400" baseline="0" dirty="0" smtClean="0"/>
                        <a:t> </a:t>
                      </a:r>
                    </a:p>
                    <a:p>
                      <a:pPr marL="457200" indent="-457200">
                        <a:buNone/>
                      </a:pPr>
                      <a:r>
                        <a:rPr lang="en-US" sz="2400" baseline="0" dirty="0" smtClean="0"/>
                        <a:t>       yang </a:t>
                      </a:r>
                      <a:r>
                        <a:rPr lang="en-US" sz="2400" baseline="0" dirty="0" err="1" smtClean="0"/>
                        <a:t>dimatikan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oleh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bahan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kimia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atau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pemanasan</a:t>
                      </a:r>
                      <a:r>
                        <a:rPr lang="en-US" sz="2400" baseline="0" dirty="0" smtClean="0"/>
                        <a:t> </a:t>
                      </a:r>
                    </a:p>
                    <a:p>
                      <a:pPr marL="457200" indent="-457200">
                        <a:buNone/>
                      </a:pPr>
                      <a:endParaRPr lang="en-US" sz="2400" baseline="0" dirty="0" smtClean="0"/>
                    </a:p>
                    <a:p>
                      <a:pPr marL="457200" indent="-457200">
                        <a:buAutoNum type="arabicPeriod" startAt="2"/>
                      </a:pPr>
                      <a:r>
                        <a:rPr lang="en-US" sz="2400" dirty="0" err="1" smtClean="0"/>
                        <a:t>Vaksin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berasal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dari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patogen</a:t>
                      </a:r>
                      <a:r>
                        <a:rPr lang="en-US" sz="2400" dirty="0" smtClean="0"/>
                        <a:t> yang  </a:t>
                      </a:r>
                      <a:r>
                        <a:rPr lang="en-US" sz="2400" dirty="0" err="1" smtClean="0"/>
                        <a:t>dilemahkan</a:t>
                      </a:r>
                      <a:r>
                        <a:rPr lang="en-US" sz="2400" dirty="0" smtClean="0"/>
                        <a:t> </a:t>
                      </a:r>
                    </a:p>
                    <a:p>
                      <a:pPr marL="457200" indent="-457200">
                        <a:buNone/>
                      </a:pPr>
                      <a:endParaRPr lang="en-US" sz="2400" dirty="0" smtClean="0"/>
                    </a:p>
                    <a:p>
                      <a:pPr marL="457200" indent="-457200">
                        <a:buAutoNum type="arabicPeriod" startAt="3"/>
                      </a:pPr>
                      <a:r>
                        <a:rPr lang="en-US" sz="2400" dirty="0" err="1" smtClean="0"/>
                        <a:t>Vaksin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berasal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dari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senyawa</a:t>
                      </a:r>
                      <a:r>
                        <a:rPr lang="en-US" sz="2400" baseline="0" dirty="0" smtClean="0"/>
                        <a:t> </a:t>
                      </a:r>
                    </a:p>
                    <a:p>
                      <a:r>
                        <a:rPr lang="en-US" sz="2400" baseline="0" dirty="0" smtClean="0"/>
                        <a:t>       </a:t>
                      </a:r>
                      <a:r>
                        <a:rPr lang="en-US" sz="2400" baseline="0" dirty="0" err="1" smtClean="0"/>
                        <a:t>patogenik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mikroorganisme</a:t>
                      </a:r>
                      <a:r>
                        <a:rPr lang="en-US" sz="2400" baseline="0" dirty="0" smtClean="0"/>
                        <a:t> </a:t>
                      </a:r>
                    </a:p>
                    <a:p>
                      <a:r>
                        <a:rPr lang="en-US" sz="2400" baseline="0" dirty="0" smtClean="0"/>
                        <a:t>       yang  </a:t>
                      </a:r>
                      <a:r>
                        <a:rPr lang="en-US" sz="2400" baseline="0" dirty="0" err="1" smtClean="0"/>
                        <a:t>dibuat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tidak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aktif</a:t>
                      </a:r>
                      <a:endParaRPr lang="en-US" sz="2400" dirty="0" smtClean="0"/>
                    </a:p>
                    <a:p>
                      <a:pPr marL="457200" indent="-457200">
                        <a:buNone/>
                      </a:pPr>
                      <a:endParaRPr lang="en-US" sz="24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AutoNum type="arabicPeriod"/>
                      </a:pPr>
                      <a:r>
                        <a:rPr lang="en-US" sz="2400" dirty="0" err="1" smtClean="0"/>
                        <a:t>Patogen</a:t>
                      </a:r>
                      <a:r>
                        <a:rPr lang="en-US" sz="2400" dirty="0" smtClean="0"/>
                        <a:t> yang </a:t>
                      </a:r>
                      <a:r>
                        <a:rPr lang="en-US" sz="2400" dirty="0" err="1" smtClean="0"/>
                        <a:t>digunakan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untuk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vaksin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mungkin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masih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melakukan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proses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metabolisme</a:t>
                      </a:r>
                      <a:endParaRPr lang="en-US" sz="2400" dirty="0" smtClean="0"/>
                    </a:p>
                    <a:p>
                      <a:pPr marL="457200" indent="-457200">
                        <a:buAutoNum type="arabicPeriod"/>
                      </a:pPr>
                      <a:r>
                        <a:rPr lang="en-US" sz="2400" dirty="0" err="1" smtClean="0"/>
                        <a:t>Patogen</a:t>
                      </a:r>
                      <a:r>
                        <a:rPr lang="en-US" sz="2400" dirty="0" smtClean="0"/>
                        <a:t> yang </a:t>
                      </a:r>
                      <a:r>
                        <a:rPr lang="en-US" sz="2400" dirty="0" err="1" smtClean="0"/>
                        <a:t>digunakan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untuk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vaksin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mungkin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masih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dapat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menyebabkan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penyakit</a:t>
                      </a:r>
                      <a:endParaRPr lang="en-US" sz="2400" baseline="0" dirty="0" smtClean="0"/>
                    </a:p>
                    <a:p>
                      <a:pPr marL="457200" indent="-457200">
                        <a:buAutoNum type="arabicPeriod"/>
                      </a:pPr>
                      <a:r>
                        <a:rPr lang="en-US" sz="2400" baseline="0" dirty="0" err="1" smtClean="0"/>
                        <a:t>Menimbulkan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alergi</a:t>
                      </a:r>
                      <a:endParaRPr lang="en-US" sz="2400" baseline="0" dirty="0" smtClean="0"/>
                    </a:p>
                    <a:p>
                      <a:pPr marL="457200" indent="-457200">
                        <a:buAutoNum type="arabicPeriod"/>
                      </a:pPr>
                      <a:r>
                        <a:rPr lang="en-US" sz="2400" baseline="0" dirty="0" err="1" smtClean="0"/>
                        <a:t>Orang-orang</a:t>
                      </a:r>
                      <a:r>
                        <a:rPr lang="en-US" sz="2400" baseline="0" dirty="0" smtClean="0"/>
                        <a:t> yang </a:t>
                      </a:r>
                      <a:r>
                        <a:rPr lang="en-US" sz="2400" baseline="0" dirty="0" err="1" smtClean="0"/>
                        <a:t>membuat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vaksin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mungkin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bersentuhan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dengan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patogen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52400" y="762001"/>
            <a:ext cx="8991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Metode</a:t>
            </a:r>
            <a:r>
              <a:rPr lang="en-US" sz="2400" dirty="0" smtClean="0"/>
              <a:t> </a:t>
            </a:r>
            <a:r>
              <a:rPr lang="en-US" sz="2400" dirty="0" err="1" smtClean="0"/>
              <a:t>konvensional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pembuatan</a:t>
            </a:r>
            <a:r>
              <a:rPr lang="en-US" sz="2400" dirty="0" smtClean="0"/>
              <a:t> </a:t>
            </a:r>
            <a:r>
              <a:rPr lang="en-US" sz="2400" dirty="0" err="1" smtClean="0"/>
              <a:t>vaksin</a:t>
            </a:r>
            <a:r>
              <a:rPr lang="en-US" sz="2400" dirty="0" smtClean="0"/>
              <a:t>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</a:t>
            </a:r>
            <a:r>
              <a:rPr lang="en-US" sz="2400" dirty="0" err="1" smtClean="0"/>
              <a:t>efek</a:t>
            </a:r>
            <a:r>
              <a:rPr lang="en-US" sz="2400" dirty="0" smtClean="0"/>
              <a:t> </a:t>
            </a:r>
            <a:r>
              <a:rPr lang="en-US" sz="2400" dirty="0" err="1" smtClean="0"/>
              <a:t>samping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152400"/>
            <a:ext cx="8991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/>
              <a:t>Vaksin</a:t>
            </a:r>
            <a:r>
              <a:rPr lang="en-US" sz="2800" dirty="0" smtClean="0"/>
              <a:t> </a:t>
            </a:r>
            <a:r>
              <a:rPr lang="en-US" sz="2800" dirty="0" err="1" smtClean="0"/>
              <a:t>dibuat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rekayasa</a:t>
            </a:r>
            <a:r>
              <a:rPr lang="en-US" sz="2800" dirty="0" smtClean="0"/>
              <a:t> </a:t>
            </a:r>
            <a:r>
              <a:rPr lang="en-US" sz="2800" dirty="0" err="1" smtClean="0"/>
              <a:t>genetika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cara-cara</a:t>
            </a:r>
            <a:r>
              <a:rPr lang="en-US" sz="2800" dirty="0" smtClean="0"/>
              <a:t> </a:t>
            </a:r>
            <a:r>
              <a:rPr lang="en-US" sz="2800" dirty="0" err="1" smtClean="0"/>
              <a:t>berikut</a:t>
            </a:r>
            <a:r>
              <a:rPr lang="en-US" sz="2800" dirty="0" smtClean="0"/>
              <a:t>.</a:t>
            </a:r>
          </a:p>
        </p:txBody>
      </p:sp>
      <p:graphicFrame>
        <p:nvGraphicFramePr>
          <p:cNvPr id="7" name="Diagram 6"/>
          <p:cNvGraphicFramePr/>
          <p:nvPr/>
        </p:nvGraphicFramePr>
        <p:xfrm>
          <a:off x="356937" y="1143000"/>
          <a:ext cx="84582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838200"/>
            <a:ext cx="70104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228600" y="152400"/>
            <a:ext cx="43560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</a:rPr>
              <a:t>Pembuatan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Vaksin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Cacar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Tujuan</a:t>
            </a:r>
            <a:r>
              <a:rPr lang="en-US" sz="40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Pembelajaran</a:t>
            </a:r>
            <a:r>
              <a:rPr lang="en-US" sz="40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4000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533400" y="1828800"/>
            <a:ext cx="8229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Setelah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mempelajari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bab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ini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siswa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diharapkan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dapat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1313" marR="0" lvl="0" indent="-3413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Medeskripsikan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ciri-ciri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cara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replikasi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virus.</a:t>
            </a:r>
          </a:p>
          <a:p>
            <a:pPr marL="341313" marR="0" lvl="0" indent="-3413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Menjelaskan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peran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virus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dalam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kehidupan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7467600" cy="868362"/>
          </a:xfrm>
        </p:spPr>
        <p:txBody>
          <a:bodyPr>
            <a:normAutofit/>
          </a:bodyPr>
          <a:lstStyle/>
          <a:p>
            <a:pPr algn="l"/>
            <a:r>
              <a:rPr lang="en-US" sz="2800" dirty="0" err="1">
                <a:solidFill>
                  <a:srgbClr val="C00000"/>
                </a:solidFill>
              </a:rPr>
              <a:t>Percobaan</a:t>
            </a:r>
            <a:r>
              <a:rPr lang="en-US" sz="2800" dirty="0">
                <a:solidFill>
                  <a:srgbClr val="C00000"/>
                </a:solidFill>
              </a:rPr>
              <a:t> A</a:t>
            </a:r>
            <a:r>
              <a:rPr lang="en-US" sz="2800" dirty="0" smtClean="0">
                <a:solidFill>
                  <a:srgbClr val="C00000"/>
                </a:solidFill>
              </a:rPr>
              <a:t>. Mayer </a:t>
            </a:r>
            <a:r>
              <a:rPr lang="en-US" sz="2800" dirty="0" err="1">
                <a:solidFill>
                  <a:srgbClr val="C00000"/>
                </a:solidFill>
              </a:rPr>
              <a:t>pada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penelitian</a:t>
            </a:r>
            <a:r>
              <a:rPr lang="en-US" sz="2800" dirty="0" smtClean="0">
                <a:solidFill>
                  <a:srgbClr val="C00000"/>
                </a:solidFill>
              </a:rPr>
              <a:t> virus</a:t>
            </a:r>
            <a:endParaRPr lang="en-US" sz="2800" dirty="0">
              <a:solidFill>
                <a:srgbClr val="C00000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066800" y="1524000"/>
            <a:ext cx="7391400" cy="5029200"/>
            <a:chOff x="1600200" y="1524000"/>
            <a:chExt cx="6553200" cy="4340225"/>
          </a:xfrm>
        </p:grpSpPr>
        <p:pic>
          <p:nvPicPr>
            <p:cNvPr id="2076" name="Picture 28" descr="Gb"/>
            <p:cNvPicPr>
              <a:picLocks noGrp="1" noChangeAspect="1" noChangeArrowheads="1"/>
            </p:cNvPicPr>
            <p:nvPr>
              <p:ph idx="1"/>
            </p:nvPr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1600200" y="1524000"/>
              <a:ext cx="5867400" cy="4340225"/>
            </a:xfrm>
            <a:noFill/>
            <a:ln/>
          </p:spPr>
        </p:pic>
        <p:sp>
          <p:nvSpPr>
            <p:cNvPr id="2068" name="Text Box 20"/>
            <p:cNvSpPr txBox="1">
              <a:spLocks noChangeArrowheads="1"/>
            </p:cNvSpPr>
            <p:nvPr/>
          </p:nvSpPr>
          <p:spPr bwMode="auto">
            <a:xfrm>
              <a:off x="1752600" y="5334000"/>
              <a:ext cx="1503363" cy="517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/>
              <a:r>
                <a:rPr lang="en-US" sz="1400"/>
                <a:t>Tembakau yang </a:t>
              </a:r>
            </a:p>
            <a:p>
              <a:pPr marL="342900" indent="-342900"/>
              <a:r>
                <a:rPr lang="en-US" sz="1400"/>
                <a:t>berpenyakit</a:t>
              </a:r>
            </a:p>
          </p:txBody>
        </p:sp>
        <p:sp>
          <p:nvSpPr>
            <p:cNvPr id="2069" name="Text Box 21"/>
            <p:cNvSpPr txBox="1">
              <a:spLocks noChangeArrowheads="1"/>
            </p:cNvSpPr>
            <p:nvPr/>
          </p:nvSpPr>
          <p:spPr bwMode="auto">
            <a:xfrm>
              <a:off x="3581400" y="5410200"/>
              <a:ext cx="17907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Daunnya dihaluskan</a:t>
              </a:r>
            </a:p>
          </p:txBody>
        </p:sp>
        <p:sp>
          <p:nvSpPr>
            <p:cNvPr id="2070" name="Text Box 22"/>
            <p:cNvSpPr txBox="1">
              <a:spLocks noChangeArrowheads="1"/>
            </p:cNvSpPr>
            <p:nvPr/>
          </p:nvSpPr>
          <p:spPr bwMode="auto">
            <a:xfrm>
              <a:off x="6934200" y="4572000"/>
              <a:ext cx="12192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Ekstrak daun</a:t>
              </a:r>
            </a:p>
          </p:txBody>
        </p:sp>
        <p:sp>
          <p:nvSpPr>
            <p:cNvPr id="2071" name="Text Box 23"/>
            <p:cNvSpPr txBox="1">
              <a:spLocks noChangeArrowheads="1"/>
            </p:cNvSpPr>
            <p:nvPr/>
          </p:nvSpPr>
          <p:spPr bwMode="auto">
            <a:xfrm>
              <a:off x="6172200" y="2362200"/>
              <a:ext cx="1454150" cy="730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Ekstrak daun</a:t>
              </a:r>
            </a:p>
            <a:p>
              <a:r>
                <a:rPr lang="en-US" sz="1400"/>
                <a:t>Tembakau yang</a:t>
              </a:r>
            </a:p>
            <a:p>
              <a:r>
                <a:rPr lang="en-US" sz="1400"/>
                <a:t>berpenyakit</a:t>
              </a:r>
            </a:p>
          </p:txBody>
        </p:sp>
        <p:sp>
          <p:nvSpPr>
            <p:cNvPr id="2072" name="Text Box 24"/>
            <p:cNvSpPr txBox="1">
              <a:spLocks noChangeArrowheads="1"/>
            </p:cNvSpPr>
            <p:nvPr/>
          </p:nvSpPr>
          <p:spPr bwMode="auto">
            <a:xfrm>
              <a:off x="4648200" y="1600200"/>
              <a:ext cx="1277938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Disemprotkan</a:t>
              </a:r>
            </a:p>
          </p:txBody>
        </p:sp>
        <p:sp>
          <p:nvSpPr>
            <p:cNvPr id="2073" name="Text Box 25"/>
            <p:cNvSpPr txBox="1">
              <a:spLocks noChangeArrowheads="1"/>
            </p:cNvSpPr>
            <p:nvPr/>
          </p:nvSpPr>
          <p:spPr bwMode="auto">
            <a:xfrm>
              <a:off x="3810000" y="3124200"/>
              <a:ext cx="1011238" cy="730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Tanaman</a:t>
              </a:r>
            </a:p>
            <a:p>
              <a:r>
                <a:rPr lang="en-US" sz="1400"/>
                <a:t>tembakau </a:t>
              </a:r>
            </a:p>
            <a:p>
              <a:r>
                <a:rPr lang="en-US" sz="1400"/>
                <a:t>sehat</a:t>
              </a:r>
            </a:p>
          </p:txBody>
        </p:sp>
        <p:sp>
          <p:nvSpPr>
            <p:cNvPr id="2074" name="Text Box 26"/>
            <p:cNvSpPr txBox="1">
              <a:spLocks noChangeArrowheads="1"/>
            </p:cNvSpPr>
            <p:nvPr/>
          </p:nvSpPr>
          <p:spPr bwMode="auto">
            <a:xfrm>
              <a:off x="1752600" y="3048000"/>
              <a:ext cx="1219200" cy="730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Tanaman </a:t>
              </a:r>
            </a:p>
            <a:p>
              <a:r>
                <a:rPr lang="en-US" sz="1400"/>
                <a:t>tembakau </a:t>
              </a:r>
            </a:p>
            <a:p>
              <a:r>
                <a:rPr lang="en-US" sz="1400"/>
                <a:t>menjadi sakit</a:t>
              </a:r>
            </a:p>
          </p:txBody>
        </p:sp>
      </p:grp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52400" y="-76200"/>
            <a:ext cx="8229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A. Sejarah Penemuan Virus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7772400" cy="609600"/>
          </a:xfrm>
        </p:spPr>
        <p:txBody>
          <a:bodyPr>
            <a:normAutofit fontScale="90000"/>
          </a:bodyPr>
          <a:lstStyle/>
          <a:p>
            <a:r>
              <a:rPr lang="en-US" sz="3200" dirty="0" err="1">
                <a:solidFill>
                  <a:srgbClr val="C00000"/>
                </a:solidFill>
              </a:rPr>
              <a:t>Percobaan</a:t>
            </a:r>
            <a:r>
              <a:rPr lang="en-US" sz="3200" dirty="0">
                <a:solidFill>
                  <a:srgbClr val="C00000"/>
                </a:solidFill>
              </a:rPr>
              <a:t> Dmitri </a:t>
            </a:r>
            <a:r>
              <a:rPr lang="en-US" sz="3200" dirty="0" err="1">
                <a:solidFill>
                  <a:srgbClr val="C00000"/>
                </a:solidFill>
              </a:rPr>
              <a:t>Ivanowski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pada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penelitian</a:t>
            </a:r>
            <a:r>
              <a:rPr lang="en-US" sz="3200" dirty="0" smtClean="0">
                <a:solidFill>
                  <a:srgbClr val="C00000"/>
                </a:solidFill>
              </a:rPr>
              <a:t> virus</a:t>
            </a:r>
            <a:endParaRPr lang="en-US" sz="3200" dirty="0">
              <a:solidFill>
                <a:srgbClr val="C00000"/>
              </a:solidFill>
            </a:endParaRP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838200" y="1653540"/>
            <a:ext cx="7277132" cy="4442460"/>
            <a:chOff x="672" y="816"/>
            <a:chExt cx="4406" cy="2544"/>
          </a:xfrm>
        </p:grpSpPr>
        <p:pic>
          <p:nvPicPr>
            <p:cNvPr id="9234" name="Picture 18" descr="Gb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64" y="816"/>
              <a:ext cx="4032" cy="2496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9226" name="Text Box 10"/>
            <p:cNvSpPr txBox="1">
              <a:spLocks noChangeArrowheads="1"/>
            </p:cNvSpPr>
            <p:nvPr/>
          </p:nvSpPr>
          <p:spPr bwMode="auto">
            <a:xfrm>
              <a:off x="672" y="1824"/>
              <a:ext cx="910" cy="5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Daun</a:t>
              </a:r>
            </a:p>
            <a:p>
              <a:r>
                <a:rPr lang="en-US" sz="1400"/>
                <a:t>tembakau yang </a:t>
              </a:r>
            </a:p>
            <a:p>
              <a:r>
                <a:rPr lang="en-US" sz="1400"/>
                <a:t>berpenyakit</a:t>
              </a:r>
            </a:p>
            <a:p>
              <a:r>
                <a:rPr lang="en-US" sz="1400"/>
                <a:t>dihaluskan</a:t>
              </a:r>
            </a:p>
          </p:txBody>
        </p:sp>
        <p:sp>
          <p:nvSpPr>
            <p:cNvPr id="9227" name="Text Box 11"/>
            <p:cNvSpPr txBox="1">
              <a:spLocks noChangeArrowheads="1"/>
            </p:cNvSpPr>
            <p:nvPr/>
          </p:nvSpPr>
          <p:spPr bwMode="auto">
            <a:xfrm>
              <a:off x="1728" y="1440"/>
              <a:ext cx="879" cy="5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Penyaringan</a:t>
              </a:r>
            </a:p>
            <a:p>
              <a:r>
                <a:rPr lang="en-US" sz="1400"/>
                <a:t>ekstrak daun</a:t>
              </a:r>
            </a:p>
            <a:p>
              <a:r>
                <a:rPr lang="en-US" sz="1400"/>
                <a:t>tembakau yang</a:t>
              </a:r>
            </a:p>
            <a:p>
              <a:r>
                <a:rPr lang="en-US" sz="1400"/>
                <a:t>berpenyakit</a:t>
              </a:r>
            </a:p>
          </p:txBody>
        </p:sp>
        <p:sp>
          <p:nvSpPr>
            <p:cNvPr id="9228" name="Text Box 12"/>
            <p:cNvSpPr txBox="1">
              <a:spLocks noChangeArrowheads="1"/>
            </p:cNvSpPr>
            <p:nvPr/>
          </p:nvSpPr>
          <p:spPr bwMode="auto">
            <a:xfrm>
              <a:off x="2784" y="1152"/>
              <a:ext cx="693" cy="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 dirty="0" err="1"/>
                <a:t>Filtrat</a:t>
              </a:r>
              <a:endParaRPr lang="en-US" sz="1400" dirty="0"/>
            </a:p>
            <a:p>
              <a:r>
                <a:rPr lang="en-US" sz="1400" dirty="0" err="1"/>
                <a:t>daun</a:t>
              </a:r>
              <a:endParaRPr lang="en-US" sz="1400" dirty="0"/>
            </a:p>
            <a:p>
              <a:r>
                <a:rPr lang="en-US" sz="1400" dirty="0" err="1"/>
                <a:t>tembakau</a:t>
              </a:r>
              <a:r>
                <a:rPr lang="en-US" sz="1400" dirty="0"/>
                <a:t> </a:t>
              </a:r>
            </a:p>
            <a:p>
              <a:r>
                <a:rPr lang="en-US" sz="1400" dirty="0"/>
                <a:t>yang</a:t>
              </a:r>
            </a:p>
            <a:p>
              <a:r>
                <a:rPr lang="en-US" sz="1400" dirty="0" err="1"/>
                <a:t>berpenyakit</a:t>
              </a:r>
              <a:endParaRPr lang="en-US" sz="1400" dirty="0"/>
            </a:p>
          </p:txBody>
        </p:sp>
        <p:sp>
          <p:nvSpPr>
            <p:cNvPr id="9229" name="Text Box 13"/>
            <p:cNvSpPr txBox="1">
              <a:spLocks noChangeArrowheads="1"/>
            </p:cNvSpPr>
            <p:nvPr/>
          </p:nvSpPr>
          <p:spPr bwMode="auto">
            <a:xfrm>
              <a:off x="3648" y="960"/>
              <a:ext cx="1108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Tanaman tembakau</a:t>
              </a:r>
            </a:p>
            <a:p>
              <a:r>
                <a:rPr lang="en-US" sz="1400"/>
                <a:t>menjadi sakit</a:t>
              </a:r>
            </a:p>
          </p:txBody>
        </p:sp>
        <p:sp>
          <p:nvSpPr>
            <p:cNvPr id="9230" name="Text Box 14"/>
            <p:cNvSpPr txBox="1">
              <a:spLocks noChangeArrowheads="1"/>
            </p:cNvSpPr>
            <p:nvPr/>
          </p:nvSpPr>
          <p:spPr bwMode="auto">
            <a:xfrm>
              <a:off x="4416" y="2688"/>
              <a:ext cx="662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Tanaman</a:t>
              </a:r>
            </a:p>
            <a:p>
              <a:r>
                <a:rPr lang="en-US" sz="1400"/>
                <a:t>tembakau</a:t>
              </a:r>
            </a:p>
            <a:p>
              <a:r>
                <a:rPr lang="en-US" sz="1400"/>
                <a:t>yang sehat</a:t>
              </a:r>
            </a:p>
          </p:txBody>
        </p:sp>
        <p:sp>
          <p:nvSpPr>
            <p:cNvPr id="9231" name="Text Box 15"/>
            <p:cNvSpPr txBox="1">
              <a:spLocks noChangeArrowheads="1"/>
            </p:cNvSpPr>
            <p:nvPr/>
          </p:nvSpPr>
          <p:spPr bwMode="auto">
            <a:xfrm>
              <a:off x="3264" y="2160"/>
              <a:ext cx="805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Disemprotkan</a:t>
              </a:r>
            </a:p>
          </p:txBody>
        </p:sp>
        <p:sp>
          <p:nvSpPr>
            <p:cNvPr id="9232" name="Text Box 16"/>
            <p:cNvSpPr txBox="1">
              <a:spLocks noChangeArrowheads="1"/>
            </p:cNvSpPr>
            <p:nvPr/>
          </p:nvSpPr>
          <p:spPr bwMode="auto">
            <a:xfrm>
              <a:off x="2112" y="3168"/>
              <a:ext cx="395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Filtrat</a:t>
              </a:r>
            </a:p>
          </p:txBody>
        </p:sp>
      </p:grpSp>
      <p:sp>
        <p:nvSpPr>
          <p:cNvPr id="9237" name="Rectangle 21"/>
          <p:cNvSpPr>
            <a:spLocks noChangeArrowheads="1"/>
          </p:cNvSpPr>
          <p:nvPr/>
        </p:nvSpPr>
        <p:spPr bwMode="auto">
          <a:xfrm>
            <a:off x="533400" y="1447800"/>
            <a:ext cx="7848600" cy="502920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371600"/>
            <a:ext cx="4036463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838200"/>
            <a:ext cx="30480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-76200"/>
            <a:ext cx="8229600" cy="914400"/>
          </a:xfrm>
        </p:spPr>
        <p:txBody>
          <a:bodyPr/>
          <a:lstStyle/>
          <a:p>
            <a:pPr algn="l"/>
            <a:r>
              <a:rPr lang="en-US" sz="3200" b="1" dirty="0" smtClean="0">
                <a:solidFill>
                  <a:srgbClr val="990000"/>
                </a:solidFill>
              </a:rPr>
              <a:t>Wendell Stanley</a:t>
            </a:r>
            <a:endParaRPr lang="en-US" sz="3200" b="1" dirty="0">
              <a:solidFill>
                <a:srgbClr val="990000"/>
              </a:solidFill>
            </a:endParaRPr>
          </a:p>
        </p:txBody>
      </p:sp>
      <p:sp>
        <p:nvSpPr>
          <p:cNvPr id="7" name="Striped Right Arrow 6"/>
          <p:cNvSpPr/>
          <p:nvPr/>
        </p:nvSpPr>
        <p:spPr>
          <a:xfrm>
            <a:off x="3581400" y="2667000"/>
            <a:ext cx="838200" cy="609600"/>
          </a:xfrm>
          <a:prstGeom prst="stripedRightArrow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2400" y="4831140"/>
            <a:ext cx="861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Wendell Stanley  </a:t>
            </a:r>
            <a:r>
              <a:rPr lang="en-US" sz="2400" dirty="0" err="1" smtClean="0"/>
              <a:t>mengkristalkan</a:t>
            </a:r>
            <a:r>
              <a:rPr lang="en-US" sz="2400" dirty="0" smtClean="0"/>
              <a:t> </a:t>
            </a:r>
            <a:r>
              <a:rPr lang="en-US" sz="2400" dirty="0" err="1" smtClean="0"/>
              <a:t>partikel</a:t>
            </a:r>
            <a:r>
              <a:rPr lang="en-US" sz="2400" dirty="0"/>
              <a:t> </a:t>
            </a:r>
            <a:r>
              <a:rPr lang="en-US" sz="2400" dirty="0" err="1" smtClean="0"/>
              <a:t>mikroskopis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menyerang</a:t>
            </a:r>
            <a:r>
              <a:rPr lang="en-US" sz="2400" dirty="0" smtClean="0"/>
              <a:t> </a:t>
            </a:r>
            <a:r>
              <a:rPr lang="en-US" sz="2400" dirty="0" err="1" smtClean="0"/>
              <a:t>tanaman</a:t>
            </a:r>
            <a:r>
              <a:rPr lang="en-US" sz="2400" dirty="0" smtClean="0"/>
              <a:t> </a:t>
            </a:r>
            <a:r>
              <a:rPr lang="en-US" sz="2400" dirty="0" err="1" smtClean="0"/>
              <a:t>tembakau</a:t>
            </a:r>
            <a:r>
              <a:rPr lang="en-US" sz="2400" dirty="0" smtClean="0"/>
              <a:t>  yang </a:t>
            </a:r>
            <a:r>
              <a:rPr lang="en-US" sz="2400" dirty="0" err="1" smtClean="0"/>
              <a:t>kemudian</a:t>
            </a:r>
            <a:r>
              <a:rPr lang="en-US" sz="2400" dirty="0" smtClean="0"/>
              <a:t> </a:t>
            </a:r>
            <a:r>
              <a:rPr lang="en-US" sz="2400" dirty="0" err="1" smtClean="0"/>
              <a:t>diberi</a:t>
            </a:r>
            <a:r>
              <a:rPr lang="en-US" sz="2400" dirty="0" smtClean="0"/>
              <a:t> </a:t>
            </a:r>
            <a:r>
              <a:rPr lang="en-US" sz="2400" dirty="0" err="1" smtClean="0"/>
              <a:t>nama</a:t>
            </a:r>
            <a:r>
              <a:rPr lang="en-US" sz="2400" dirty="0" smtClean="0"/>
              <a:t> </a:t>
            </a:r>
            <a:r>
              <a:rPr lang="en-US" sz="2400" i="1" dirty="0" smtClean="0"/>
              <a:t>Tobacco Mosaic Virus</a:t>
            </a:r>
            <a:r>
              <a:rPr lang="en-US" sz="2400" dirty="0" smtClean="0"/>
              <a:t> (TMV)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52400" y="76200"/>
            <a:ext cx="8229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B.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Ciri-ciri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Virus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114800" y="990600"/>
            <a:ext cx="4648200" cy="453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sz="2400" dirty="0" err="1" smtClean="0"/>
              <a:t>Bersifat</a:t>
            </a:r>
            <a:r>
              <a:rPr lang="en-US" sz="2400" dirty="0" smtClean="0"/>
              <a:t> </a:t>
            </a:r>
            <a:r>
              <a:rPr lang="en-US" sz="2400" dirty="0" err="1" smtClean="0"/>
              <a:t>aseluler</a:t>
            </a:r>
            <a:r>
              <a:rPr lang="en-US" sz="2400" dirty="0" smtClean="0"/>
              <a:t> (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mempunyai</a:t>
            </a:r>
            <a:r>
              <a:rPr lang="en-US" sz="2400" dirty="0" smtClean="0"/>
              <a:t> </a:t>
            </a:r>
            <a:r>
              <a:rPr lang="en-US" sz="2400" dirty="0" err="1" smtClean="0"/>
              <a:t>sel</a:t>
            </a:r>
            <a:r>
              <a:rPr lang="en-US" sz="2400" dirty="0" smtClean="0"/>
              <a:t>)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sz="2400" dirty="0" err="1" smtClean="0"/>
              <a:t>Berukuran</a:t>
            </a:r>
            <a:r>
              <a:rPr lang="en-US" sz="2400" dirty="0" smtClean="0"/>
              <a:t> 20-300 </a:t>
            </a:r>
            <a:r>
              <a:rPr lang="en-US" sz="2400" dirty="0" err="1" smtClean="0"/>
              <a:t>milimikron</a:t>
            </a:r>
            <a:endParaRPr lang="en-US" sz="2400" dirty="0" smtClean="0"/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sz="2400" dirty="0" err="1" smtClean="0"/>
              <a:t>Memiliki</a:t>
            </a:r>
            <a:r>
              <a:rPr lang="en-US" sz="2400" dirty="0" smtClean="0"/>
              <a:t> </a:t>
            </a:r>
            <a:r>
              <a:rPr lang="en-US" sz="2400" dirty="0" err="1" smtClean="0"/>
              <a:t>salah</a:t>
            </a:r>
            <a:r>
              <a:rPr lang="en-US" sz="2400" dirty="0" smtClean="0"/>
              <a:t> </a:t>
            </a:r>
            <a:r>
              <a:rPr lang="en-US" sz="2400" dirty="0" err="1" smtClean="0"/>
              <a:t>satu</a:t>
            </a:r>
            <a:r>
              <a:rPr lang="en-US" sz="2400" dirty="0" smtClean="0"/>
              <a:t> </a:t>
            </a:r>
            <a:r>
              <a:rPr lang="en-US" sz="2400" dirty="0" err="1" smtClean="0"/>
              <a:t>macam</a:t>
            </a:r>
            <a:r>
              <a:rPr lang="en-US" sz="2400" dirty="0" smtClean="0"/>
              <a:t> </a:t>
            </a:r>
            <a:r>
              <a:rPr lang="en-US" sz="2400" dirty="0" err="1" smtClean="0"/>
              <a:t>asam</a:t>
            </a:r>
            <a:r>
              <a:rPr lang="en-US" sz="2400" dirty="0" smtClean="0"/>
              <a:t> </a:t>
            </a:r>
            <a:r>
              <a:rPr lang="en-US" sz="2400" dirty="0" err="1" smtClean="0"/>
              <a:t>nukleat</a:t>
            </a:r>
            <a:r>
              <a:rPr lang="en-US" sz="2400" dirty="0" smtClean="0"/>
              <a:t> (RNA </a:t>
            </a:r>
            <a:r>
              <a:rPr lang="en-US" sz="2400" dirty="0" err="1" smtClean="0"/>
              <a:t>atau</a:t>
            </a:r>
            <a:r>
              <a:rPr lang="en-US" sz="2400" dirty="0" smtClean="0"/>
              <a:t> DNA)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sz="2400" dirty="0" err="1" smtClean="0"/>
              <a:t>Berupa</a:t>
            </a:r>
            <a:r>
              <a:rPr lang="en-US" sz="2400" dirty="0" smtClean="0"/>
              <a:t> </a:t>
            </a:r>
            <a:r>
              <a:rPr lang="en-US" sz="2400" dirty="0" err="1" smtClean="0"/>
              <a:t>hablur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kristal</a:t>
            </a:r>
            <a:endParaRPr lang="en-US" sz="2400" dirty="0" smtClean="0"/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sz="2400" dirty="0" err="1" smtClean="0"/>
              <a:t>Bentuknya</a:t>
            </a:r>
            <a:r>
              <a:rPr lang="en-US" sz="2400" dirty="0" smtClean="0"/>
              <a:t> </a:t>
            </a:r>
            <a:r>
              <a:rPr lang="en-US" sz="2400" dirty="0" err="1" smtClean="0"/>
              <a:t>beragam</a:t>
            </a:r>
            <a:r>
              <a:rPr lang="en-US" sz="2400" dirty="0" smtClean="0"/>
              <a:t>, </a:t>
            </a:r>
            <a:r>
              <a:rPr lang="en-US" sz="2400" dirty="0" err="1" smtClean="0"/>
              <a:t>antara</a:t>
            </a:r>
            <a:r>
              <a:rPr lang="en-US" sz="2400" dirty="0" smtClean="0"/>
              <a:t> lain oval, </a:t>
            </a:r>
            <a:r>
              <a:rPr lang="en-US" sz="2400" dirty="0" err="1" smtClean="0"/>
              <a:t>silinder</a:t>
            </a:r>
            <a:r>
              <a:rPr lang="en-US" sz="2400" dirty="0" smtClean="0"/>
              <a:t>, </a:t>
            </a:r>
            <a:r>
              <a:rPr lang="en-US" sz="2400" dirty="0" err="1" smtClean="0"/>
              <a:t>polihedral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kompleks</a:t>
            </a:r>
            <a:endParaRPr lang="en-US" sz="2400" dirty="0" smtClean="0"/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sz="2400" dirty="0" err="1" smtClean="0"/>
              <a:t>Tersusun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b="1" dirty="0" err="1" smtClean="0"/>
              <a:t>asam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nukleat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diselubungi</a:t>
            </a:r>
            <a:r>
              <a:rPr lang="en-US" sz="2400" dirty="0" smtClean="0"/>
              <a:t> </a:t>
            </a:r>
            <a:r>
              <a:rPr lang="en-US" sz="2400" b="1" dirty="0" err="1" smtClean="0"/>
              <a:t>kapsid</a:t>
            </a:r>
            <a:endParaRPr lang="en-US" sz="2400" b="1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529" y="1371600"/>
            <a:ext cx="3873271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6553200" cy="563563"/>
          </a:xfrm>
        </p:spPr>
        <p:txBody>
          <a:bodyPr>
            <a:noAutofit/>
          </a:bodyPr>
          <a:lstStyle/>
          <a:p>
            <a:pPr algn="l"/>
            <a:r>
              <a:rPr lang="en-US" sz="3600" b="1" dirty="0" err="1">
                <a:solidFill>
                  <a:srgbClr val="C00000"/>
                </a:solidFill>
              </a:rPr>
              <a:t>Struktur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Tubuh</a:t>
            </a:r>
            <a:r>
              <a:rPr lang="en-US" sz="3600" b="1" dirty="0">
                <a:solidFill>
                  <a:srgbClr val="C00000"/>
                </a:solidFill>
              </a:rPr>
              <a:t> Virus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676400" y="997259"/>
            <a:ext cx="6705600" cy="5022541"/>
            <a:chOff x="2090605" y="1716718"/>
            <a:chExt cx="4081595" cy="3530601"/>
          </a:xfrm>
        </p:grpSpPr>
        <p:pic>
          <p:nvPicPr>
            <p:cNvPr id="13326" name="Picture 14" descr="Gb"/>
            <p:cNvPicPr>
              <a:picLocks noGrp="1" noChangeAspect="1" noChangeArrowheads="1"/>
            </p:cNvPicPr>
            <p:nvPr>
              <p:ph idx="1"/>
            </p:nvPr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2133600" y="1716718"/>
              <a:ext cx="4038600" cy="3530601"/>
            </a:xfrm>
            <a:noFill/>
            <a:ln/>
          </p:spPr>
        </p:pic>
        <p:sp>
          <p:nvSpPr>
            <p:cNvPr id="13321" name="Text Box 9"/>
            <p:cNvSpPr txBox="1">
              <a:spLocks noChangeArrowheads="1"/>
            </p:cNvSpPr>
            <p:nvPr/>
          </p:nvSpPr>
          <p:spPr bwMode="auto">
            <a:xfrm>
              <a:off x="2207458" y="2716214"/>
              <a:ext cx="1003333" cy="254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 err="1"/>
                <a:t>Selubung</a:t>
              </a:r>
              <a:r>
                <a:rPr lang="en-US" sz="2000" dirty="0"/>
                <a:t> lipid</a:t>
              </a:r>
            </a:p>
          </p:txBody>
        </p:sp>
        <p:sp>
          <p:nvSpPr>
            <p:cNvPr id="13322" name="Text Box 10"/>
            <p:cNvSpPr txBox="1">
              <a:spLocks noChangeArrowheads="1"/>
            </p:cNvSpPr>
            <p:nvPr/>
          </p:nvSpPr>
          <p:spPr bwMode="auto">
            <a:xfrm>
              <a:off x="2090605" y="3429001"/>
              <a:ext cx="725332" cy="254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RNA virus</a:t>
              </a:r>
            </a:p>
          </p:txBody>
        </p:sp>
        <p:sp>
          <p:nvSpPr>
            <p:cNvPr id="13323" name="Text Box 11"/>
            <p:cNvSpPr txBox="1">
              <a:spLocks noChangeArrowheads="1"/>
            </p:cNvSpPr>
            <p:nvPr/>
          </p:nvSpPr>
          <p:spPr bwMode="auto">
            <a:xfrm>
              <a:off x="2362200" y="3886201"/>
              <a:ext cx="1000456" cy="6454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Enzim</a:t>
              </a:r>
            </a:p>
            <a:p>
              <a:r>
                <a:rPr lang="en-US" sz="2000"/>
                <a:t>“reverse</a:t>
              </a:r>
            </a:p>
            <a:p>
              <a:r>
                <a:rPr lang="en-US" sz="2000"/>
                <a:t>transcriptase”</a:t>
              </a:r>
            </a:p>
          </p:txBody>
        </p:sp>
        <p:sp>
          <p:nvSpPr>
            <p:cNvPr id="13324" name="Text Box 12"/>
            <p:cNvSpPr txBox="1">
              <a:spLocks noChangeArrowheads="1"/>
            </p:cNvSpPr>
            <p:nvPr/>
          </p:nvSpPr>
          <p:spPr bwMode="auto">
            <a:xfrm>
              <a:off x="4343400" y="4697415"/>
              <a:ext cx="1193579" cy="4498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 err="1"/>
                <a:t>Selubung</a:t>
              </a:r>
              <a:r>
                <a:rPr lang="en-US" sz="2000" dirty="0"/>
                <a:t> protein</a:t>
              </a:r>
            </a:p>
            <a:p>
              <a:r>
                <a:rPr lang="en-US" sz="2000" dirty="0"/>
                <a:t>(</a:t>
              </a:r>
              <a:r>
                <a:rPr lang="en-US" sz="2000" dirty="0" err="1"/>
                <a:t>kapsid</a:t>
              </a:r>
              <a:r>
                <a:rPr lang="en-US" sz="2000" dirty="0"/>
                <a:t>)</a:t>
              </a:r>
            </a:p>
          </p:txBody>
        </p:sp>
      </p:grpSp>
      <p:sp>
        <p:nvSpPr>
          <p:cNvPr id="13328" name="Rectangle 16"/>
          <p:cNvSpPr>
            <a:spLocks noChangeArrowheads="1"/>
          </p:cNvSpPr>
          <p:nvPr/>
        </p:nvSpPr>
        <p:spPr bwMode="auto">
          <a:xfrm>
            <a:off x="685800" y="1219200"/>
            <a:ext cx="7848600" cy="495300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381000" y="304800"/>
            <a:ext cx="7086600" cy="533400"/>
          </a:xfrm>
        </p:spPr>
        <p:txBody>
          <a:bodyPr>
            <a:noAutofit/>
          </a:bodyPr>
          <a:lstStyle/>
          <a:p>
            <a:pPr algn="l"/>
            <a:r>
              <a:rPr lang="en-US" sz="3600" b="1" dirty="0" err="1">
                <a:solidFill>
                  <a:srgbClr val="C00000"/>
                </a:solidFill>
              </a:rPr>
              <a:t>Bentuk-bentuk</a:t>
            </a:r>
            <a:r>
              <a:rPr lang="en-US" sz="3600" b="1" dirty="0">
                <a:solidFill>
                  <a:srgbClr val="C00000"/>
                </a:solidFill>
              </a:rPr>
              <a:t> Virus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990600"/>
            <a:ext cx="7543800" cy="55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610600" cy="838200"/>
          </a:xfrm>
        </p:spPr>
        <p:txBody>
          <a:bodyPr>
            <a:noAutofit/>
          </a:bodyPr>
          <a:lstStyle/>
          <a:p>
            <a:pPr algn="l"/>
            <a:r>
              <a:rPr lang="en-US" sz="3200" b="1" dirty="0" err="1">
                <a:solidFill>
                  <a:srgbClr val="C00000"/>
                </a:solidFill>
              </a:rPr>
              <a:t>Bentuk-bentuk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Selubung</a:t>
            </a:r>
            <a:r>
              <a:rPr lang="en-US" sz="3200" b="1" dirty="0">
                <a:solidFill>
                  <a:srgbClr val="C00000"/>
                </a:solidFill>
              </a:rPr>
              <a:t> Protein (</a:t>
            </a:r>
            <a:r>
              <a:rPr lang="en-US" sz="3200" b="1" dirty="0" err="1">
                <a:solidFill>
                  <a:srgbClr val="C00000"/>
                </a:solidFill>
              </a:rPr>
              <a:t>Kapsid</a:t>
            </a:r>
            <a:r>
              <a:rPr lang="en-US" sz="3200" b="1" dirty="0">
                <a:solidFill>
                  <a:srgbClr val="C00000"/>
                </a:solidFill>
              </a:rPr>
              <a:t>) Virus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712123" y="1165706"/>
            <a:ext cx="7212677" cy="5082694"/>
            <a:chOff x="533400" y="736758"/>
            <a:chExt cx="7212677" cy="5082694"/>
          </a:xfrm>
        </p:grpSpPr>
        <p:pic>
          <p:nvPicPr>
            <p:cNvPr id="15390" name="Picture 30" descr="Gb"/>
            <p:cNvPicPr>
              <a:picLocks noGrp="1" noChangeAspect="1" noChangeArrowheads="1"/>
            </p:cNvPicPr>
            <p:nvPr>
              <p:ph sz="quarter" idx="2"/>
            </p:nvPr>
          </p:nvPicPr>
          <p:blipFill>
            <a:blip r:embed="rId2" cstate="print"/>
            <a:srcRect r="45282"/>
            <a:stretch>
              <a:fillRect/>
            </a:stretch>
          </p:blipFill>
          <p:spPr>
            <a:xfrm>
              <a:off x="3838502" y="736758"/>
              <a:ext cx="2486098" cy="3073242"/>
            </a:xfrm>
            <a:noFill/>
            <a:ln/>
          </p:spPr>
        </p:pic>
        <p:grpSp>
          <p:nvGrpSpPr>
            <p:cNvPr id="21" name="Group 20"/>
            <p:cNvGrpSpPr/>
            <p:nvPr/>
          </p:nvGrpSpPr>
          <p:grpSpPr>
            <a:xfrm>
              <a:off x="533400" y="1371600"/>
              <a:ext cx="7212677" cy="4447852"/>
              <a:chOff x="533400" y="1791420"/>
              <a:chExt cx="7212677" cy="4447852"/>
            </a:xfrm>
          </p:grpSpPr>
          <p:pic>
            <p:nvPicPr>
              <p:cNvPr id="15388" name="Picture 28" descr="Gb"/>
              <p:cNvPicPr>
                <a:picLocks noGrp="1" noChangeAspect="1" noChangeArrowheads="1"/>
              </p:cNvPicPr>
              <p:nvPr>
                <p:ph sz="half" idx="1"/>
              </p:nvPr>
            </p:nvPicPr>
            <p:blipFill>
              <a:blip r:embed="rId3" cstate="print"/>
              <a:srcRect/>
              <a:stretch>
                <a:fillRect/>
              </a:stretch>
            </p:blipFill>
            <p:spPr>
              <a:xfrm>
                <a:off x="782359" y="1791420"/>
                <a:ext cx="2572574" cy="2380918"/>
              </a:xfrm>
              <a:noFill/>
              <a:ln/>
            </p:spPr>
          </p:pic>
          <p:sp>
            <p:nvSpPr>
              <p:cNvPr id="15371" name="Text Box 11"/>
              <p:cNvSpPr txBox="1">
                <a:spLocks noChangeArrowheads="1"/>
              </p:cNvSpPr>
              <p:nvPr/>
            </p:nvSpPr>
            <p:spPr bwMode="auto">
              <a:xfrm>
                <a:off x="533400" y="4222996"/>
                <a:ext cx="227402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dirty="0" err="1" smtClean="0"/>
                  <a:t>Berbentuk</a:t>
                </a:r>
                <a:r>
                  <a:rPr lang="en-US" sz="2400" dirty="0" smtClean="0"/>
                  <a:t> </a:t>
                </a:r>
                <a:r>
                  <a:rPr lang="en-US" sz="2400" dirty="0" err="1"/>
                  <a:t>heliks</a:t>
                </a:r>
                <a:endParaRPr lang="en-US" sz="2400" dirty="0"/>
              </a:p>
            </p:txBody>
          </p:sp>
          <p:pic>
            <p:nvPicPr>
              <p:cNvPr id="15375" name="Picture 15" descr="Gb"/>
              <p:cNvPicPr>
                <a:picLocks noGrp="1" noChangeAspect="1" noChangeArrowheads="1"/>
              </p:cNvPicPr>
              <p:nvPr>
                <p:ph sz="quarter" idx="3"/>
              </p:nvPr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2743200" y="4114800"/>
                <a:ext cx="2365884" cy="2124472"/>
              </a:xfrm>
              <a:noFill/>
              <a:ln/>
            </p:spPr>
          </p:pic>
          <p:sp>
            <p:nvSpPr>
              <p:cNvPr id="15376" name="Text Box 16"/>
              <p:cNvSpPr txBox="1">
                <a:spLocks noChangeArrowheads="1"/>
              </p:cNvSpPr>
              <p:nvPr/>
            </p:nvSpPr>
            <p:spPr bwMode="auto">
              <a:xfrm>
                <a:off x="6259452" y="3574576"/>
                <a:ext cx="1486625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dirty="0" err="1" smtClean="0"/>
                  <a:t>Berbentuk</a:t>
                </a:r>
                <a:endParaRPr lang="en-US" sz="2400" dirty="0" smtClean="0"/>
              </a:p>
              <a:p>
                <a:r>
                  <a:rPr lang="en-US" sz="2400" dirty="0" err="1" smtClean="0"/>
                  <a:t>kompleks</a:t>
                </a:r>
                <a:endParaRPr lang="en-US" sz="2400" dirty="0"/>
              </a:p>
            </p:txBody>
          </p:sp>
          <p:sp>
            <p:nvSpPr>
              <p:cNvPr id="15377" name="Text Box 17"/>
              <p:cNvSpPr txBox="1">
                <a:spLocks noChangeArrowheads="1"/>
              </p:cNvSpPr>
              <p:nvPr/>
            </p:nvSpPr>
            <p:spPr bwMode="auto">
              <a:xfrm>
                <a:off x="4495800" y="5410200"/>
                <a:ext cx="2822055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dirty="0" err="1" smtClean="0"/>
                  <a:t>Berbentuk</a:t>
                </a:r>
                <a:r>
                  <a:rPr lang="en-US" sz="2400" dirty="0" smtClean="0"/>
                  <a:t> </a:t>
                </a:r>
                <a:r>
                  <a:rPr lang="en-US" sz="2400" dirty="0" err="1"/>
                  <a:t>polihedral</a:t>
                </a:r>
                <a:endParaRPr lang="en-US" sz="2400" dirty="0"/>
              </a:p>
            </p:txBody>
          </p:sp>
          <p:sp>
            <p:nvSpPr>
              <p:cNvPr id="15379" name="Text Box 19"/>
              <p:cNvSpPr txBox="1">
                <a:spLocks noChangeArrowheads="1"/>
              </p:cNvSpPr>
              <p:nvPr/>
            </p:nvSpPr>
            <p:spPr bwMode="auto">
              <a:xfrm>
                <a:off x="1933793" y="1842078"/>
                <a:ext cx="994183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600"/>
                  <a:t>RNA virus</a:t>
                </a:r>
              </a:p>
            </p:txBody>
          </p:sp>
          <p:sp>
            <p:nvSpPr>
              <p:cNvPr id="15380" name="Text Box 20"/>
              <p:cNvSpPr txBox="1">
                <a:spLocks noChangeArrowheads="1"/>
              </p:cNvSpPr>
              <p:nvPr/>
            </p:nvSpPr>
            <p:spPr bwMode="auto">
              <a:xfrm>
                <a:off x="1944166" y="2358788"/>
                <a:ext cx="1130694" cy="10772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600"/>
                  <a:t>Subunit</a:t>
                </a:r>
              </a:p>
              <a:p>
                <a:r>
                  <a:rPr lang="en-US" sz="1600"/>
                  <a:t>protein </a:t>
                </a:r>
              </a:p>
              <a:p>
                <a:r>
                  <a:rPr lang="en-US" sz="1600"/>
                  <a:t>selubung</a:t>
                </a:r>
              </a:p>
              <a:p>
                <a:r>
                  <a:rPr lang="en-US" sz="1600"/>
                  <a:t>(kapsomer)</a:t>
                </a:r>
              </a:p>
            </p:txBody>
          </p:sp>
          <p:sp>
            <p:nvSpPr>
              <p:cNvPr id="15381" name="Text Box 21"/>
              <p:cNvSpPr txBox="1">
                <a:spLocks noChangeArrowheads="1"/>
              </p:cNvSpPr>
              <p:nvPr/>
            </p:nvSpPr>
            <p:spPr bwMode="auto">
              <a:xfrm>
                <a:off x="5263616" y="2115630"/>
                <a:ext cx="679983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r>
                  <a:rPr lang="en-US" sz="1600" dirty="0"/>
                  <a:t>DNA</a:t>
                </a:r>
              </a:p>
            </p:txBody>
          </p:sp>
          <p:sp>
            <p:nvSpPr>
              <p:cNvPr id="15382" name="Text Box 22"/>
              <p:cNvSpPr txBox="1">
                <a:spLocks noChangeArrowheads="1"/>
              </p:cNvSpPr>
              <p:nvPr/>
            </p:nvSpPr>
            <p:spPr bwMode="auto">
              <a:xfrm>
                <a:off x="5325170" y="2390872"/>
                <a:ext cx="1609030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600" dirty="0" err="1" smtClean="0"/>
                  <a:t>Selubung</a:t>
                </a:r>
                <a:r>
                  <a:rPr lang="en-US" sz="1600" dirty="0" smtClean="0"/>
                  <a:t> </a:t>
                </a:r>
                <a:r>
                  <a:rPr lang="en-US" sz="1600" dirty="0"/>
                  <a:t>protein</a:t>
                </a:r>
              </a:p>
            </p:txBody>
          </p:sp>
          <p:sp>
            <p:nvSpPr>
              <p:cNvPr id="15383" name="Text Box 23"/>
              <p:cNvSpPr txBox="1">
                <a:spLocks noChangeArrowheads="1"/>
              </p:cNvSpPr>
              <p:nvPr/>
            </p:nvSpPr>
            <p:spPr bwMode="auto">
              <a:xfrm>
                <a:off x="5263617" y="2654293"/>
                <a:ext cx="1370375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600"/>
                  <a:t>Selubung ekor</a:t>
                </a:r>
              </a:p>
            </p:txBody>
          </p:sp>
          <p:sp>
            <p:nvSpPr>
              <p:cNvPr id="15384" name="Text Box 24"/>
              <p:cNvSpPr txBox="1">
                <a:spLocks noChangeArrowheads="1"/>
              </p:cNvSpPr>
              <p:nvPr/>
            </p:nvSpPr>
            <p:spPr bwMode="auto">
              <a:xfrm>
                <a:off x="5889472" y="2973436"/>
                <a:ext cx="1654043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600"/>
                  <a:t>Lempengan dasar</a:t>
                </a:r>
              </a:p>
            </p:txBody>
          </p:sp>
          <p:sp>
            <p:nvSpPr>
              <p:cNvPr id="15386" name="Text Box 26"/>
              <p:cNvSpPr txBox="1">
                <a:spLocks noChangeArrowheads="1"/>
              </p:cNvSpPr>
              <p:nvPr/>
            </p:nvSpPr>
            <p:spPr bwMode="auto">
              <a:xfrm>
                <a:off x="5844521" y="3186199"/>
                <a:ext cx="1247521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600"/>
                  <a:t>Serabut ekor</a:t>
                </a:r>
              </a:p>
            </p:txBody>
          </p:sp>
        </p:grpSp>
      </p:grpSp>
      <p:sp>
        <p:nvSpPr>
          <p:cNvPr id="15392" name="Rectangle 32"/>
          <p:cNvSpPr>
            <a:spLocks noChangeArrowheads="1"/>
          </p:cNvSpPr>
          <p:nvPr/>
        </p:nvSpPr>
        <p:spPr bwMode="auto">
          <a:xfrm>
            <a:off x="381000" y="1371600"/>
            <a:ext cx="8001000" cy="510540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467</Words>
  <Application>Microsoft Office PowerPoint</Application>
  <PresentationFormat>On-screen Show (4:3)</PresentationFormat>
  <Paragraphs>123</Paragraphs>
  <Slides>17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Tujuan Pembelajaran:</vt:lpstr>
      <vt:lpstr>Percobaan A. Mayer pada penelitian virus</vt:lpstr>
      <vt:lpstr>Percobaan Dmitri Ivanowski pada penelitian virus</vt:lpstr>
      <vt:lpstr>Wendell Stanley</vt:lpstr>
      <vt:lpstr>PowerPoint Presentation</vt:lpstr>
      <vt:lpstr>Struktur Tubuh Virus</vt:lpstr>
      <vt:lpstr>Bentuk-bentuk Virus</vt:lpstr>
      <vt:lpstr>Bentuk-bentuk Selubung Protein (Kapsid) Virus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II  VIRUS</dc:title>
  <dc:creator>user</dc:creator>
  <cp:lastModifiedBy>Se7en_Ultimate</cp:lastModifiedBy>
  <cp:revision>27</cp:revision>
  <dcterms:created xsi:type="dcterms:W3CDTF">2011-11-29T07:48:17Z</dcterms:created>
  <dcterms:modified xsi:type="dcterms:W3CDTF">2012-05-01T20:35:58Z</dcterms:modified>
</cp:coreProperties>
</file>