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62575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92230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9440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570304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19451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060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0405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315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4497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656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85310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0106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295400"/>
            <a:ext cx="8503920" cy="54102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id-ID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00B0F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anchor="b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800" b="1" cap="all" dirty="0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4AA33">
                        <a:shade val="20000"/>
                        <a:satMod val="245000"/>
                      </a:srgbClr>
                    </a:gs>
                    <a:gs pos="43000">
                      <a:srgbClr val="84AA33">
                        <a:satMod val="255000"/>
                      </a:srgbClr>
                    </a:gs>
                    <a:gs pos="48000">
                      <a:srgbClr val="84AA33">
                        <a:shade val="85000"/>
                        <a:satMod val="255000"/>
                      </a:srgbClr>
                    </a:gs>
                    <a:gs pos="100000">
                      <a:srgbClr val="84AA33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BAB 6</a:t>
            </a:r>
            <a:endParaRPr lang="id-ID" sz="4800" b="1" cap="all" dirty="0">
              <a:ln w="9000" cmpd="sng">
                <a:solidFill>
                  <a:srgbClr val="84AA33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4AA33">
                      <a:shade val="20000"/>
                      <a:satMod val="245000"/>
                    </a:srgbClr>
                  </a:gs>
                  <a:gs pos="43000">
                    <a:srgbClr val="84AA33">
                      <a:satMod val="255000"/>
                    </a:srgbClr>
                  </a:gs>
                  <a:gs pos="48000">
                    <a:srgbClr val="84AA33">
                      <a:shade val="85000"/>
                      <a:satMod val="255000"/>
                    </a:srgbClr>
                  </a:gs>
                  <a:gs pos="100000">
                    <a:srgbClr val="84AA33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571472" y="4117987"/>
            <a:ext cx="8229600" cy="238284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indent="-274320" algn="ctr">
              <a:spcBef>
                <a:spcPct val="20000"/>
              </a:spcBef>
              <a:buClr>
                <a:srgbClr val="3891A7"/>
              </a:buClr>
              <a:buSzPct val="85000"/>
            </a:pPr>
            <a:r>
              <a:rPr lang="en-US" sz="6600" b="1" dirty="0" err="1" smtClean="0">
                <a:ln w="31550" cmpd="sng">
                  <a:gradFill>
                    <a:gsLst>
                      <a:gs pos="70000">
                        <a:srgbClr val="475A8D">
                          <a:shade val="50000"/>
                          <a:satMod val="190000"/>
                        </a:srgbClr>
                      </a:gs>
                      <a:gs pos="0">
                        <a:srgbClr val="475A8D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475A8D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Sumber-sumber</a:t>
            </a:r>
            <a:r>
              <a:rPr lang="en-US" sz="6600" b="1" dirty="0" smtClean="0">
                <a:ln w="31550" cmpd="sng">
                  <a:gradFill>
                    <a:gsLst>
                      <a:gs pos="70000">
                        <a:srgbClr val="475A8D">
                          <a:shade val="50000"/>
                          <a:satMod val="190000"/>
                        </a:srgbClr>
                      </a:gs>
                      <a:gs pos="0">
                        <a:srgbClr val="475A8D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475A8D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31550" cmpd="sng">
                  <a:gradFill>
                    <a:gsLst>
                      <a:gs pos="70000">
                        <a:srgbClr val="475A8D">
                          <a:shade val="50000"/>
                          <a:satMod val="190000"/>
                        </a:srgbClr>
                      </a:gs>
                      <a:gs pos="0">
                        <a:srgbClr val="475A8D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475A8D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Hukum</a:t>
            </a:r>
            <a:r>
              <a:rPr lang="en-US" sz="6600" b="1" dirty="0" smtClean="0">
                <a:ln w="31550" cmpd="sng">
                  <a:gradFill>
                    <a:gsLst>
                      <a:gs pos="70000">
                        <a:srgbClr val="475A8D">
                          <a:shade val="50000"/>
                          <a:satMod val="190000"/>
                        </a:srgbClr>
                      </a:gs>
                      <a:gs pos="0">
                        <a:srgbClr val="475A8D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475A8D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31550" cmpd="sng">
                  <a:gradFill>
                    <a:gsLst>
                      <a:gs pos="70000">
                        <a:srgbClr val="475A8D">
                          <a:shade val="50000"/>
                          <a:satMod val="190000"/>
                        </a:srgbClr>
                      </a:gs>
                      <a:gs pos="0">
                        <a:srgbClr val="475A8D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475A8D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I</a:t>
            </a:r>
            <a:r>
              <a:rPr lang="en-US" sz="6600" b="1" dirty="0" smtClean="0">
                <a:ln w="31550" cmpd="sng">
                  <a:gradFill>
                    <a:gsLst>
                      <a:gs pos="70000">
                        <a:srgbClr val="475A8D">
                          <a:shade val="50000"/>
                          <a:satMod val="190000"/>
                        </a:srgbClr>
                      </a:gs>
                      <a:gs pos="0">
                        <a:srgbClr val="475A8D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475A8D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slam</a:t>
            </a:r>
            <a:endParaRPr lang="en-US" sz="6600" b="1" dirty="0">
              <a:ln w="31550" cmpd="sng">
                <a:gradFill>
                  <a:gsLst>
                    <a:gs pos="70000">
                      <a:srgbClr val="475A8D">
                        <a:shade val="50000"/>
                        <a:satMod val="190000"/>
                      </a:srgbClr>
                    </a:gs>
                    <a:gs pos="0">
                      <a:srgbClr val="475A8D">
                        <a:tint val="77000"/>
                        <a:satMod val="18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475A8D">
                  <a:tint val="15000"/>
                  <a:satMod val="200000"/>
                </a:srgb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Constantia" pitchFamily="18" charset="0"/>
              <a:cs typeface="MoolBoran" pitchFamily="34" charset="0"/>
            </a:endParaRPr>
          </a:p>
        </p:txBody>
      </p:sp>
      <p:pic>
        <p:nvPicPr>
          <p:cNvPr id="6" name="Picture 3" descr="C:\Users\User\Pictures\allah-sw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3064" y="1536108"/>
            <a:ext cx="3785336" cy="25024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14371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t" rotWithShape="0">
              <a:srgbClr val="000000">
                <a:alpha val="50000"/>
              </a:srgbClr>
            </a:outerShdw>
            <a:reflection blurRad="6350" stA="50000" endA="300" endPos="90000" dir="5400000" sy="-100000" algn="bl" rotWithShape="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berpegang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teguh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As-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Sunah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sebagai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pedoman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hidup</a:t>
            </a:r>
            <a:endParaRPr lang="id-ID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en-US" dirty="0" err="1" smtClean="0"/>
              <a:t>Mengikuti</a:t>
            </a:r>
            <a:r>
              <a:rPr lang="en-US" dirty="0" smtClean="0"/>
              <a:t> As-</a:t>
            </a:r>
            <a:r>
              <a:rPr lang="en-US" dirty="0" err="1" smtClean="0"/>
              <a:t>Sunah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menjadikan</a:t>
            </a:r>
            <a:r>
              <a:rPr lang="en-US" dirty="0" smtClean="0"/>
              <a:t> As-</a:t>
            </a:r>
            <a:r>
              <a:rPr lang="en-US" dirty="0" err="1" smtClean="0"/>
              <a:t>Sunah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, </a:t>
            </a:r>
            <a:r>
              <a:rPr lang="en-US" dirty="0" err="1" smtClean="0"/>
              <a:t>umat</a:t>
            </a:r>
            <a:r>
              <a:rPr lang="en-US" dirty="0" smtClean="0"/>
              <a:t> Islam yang </a:t>
            </a:r>
            <a:r>
              <a:rPr lang="en-US" dirty="0" err="1" smtClean="0"/>
              <a:t>senantiasa</a:t>
            </a:r>
            <a:r>
              <a:rPr lang="en-US" dirty="0" smtClean="0"/>
              <a:t> </a:t>
            </a:r>
            <a:r>
              <a:rPr lang="en-US" dirty="0" err="1" smtClean="0"/>
              <a:t>berpegang</a:t>
            </a:r>
            <a:r>
              <a:rPr lang="en-US" dirty="0" smtClean="0"/>
              <a:t> </a:t>
            </a:r>
            <a:r>
              <a:rPr lang="en-US" dirty="0" err="1" smtClean="0"/>
              <a:t>teguh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As-</a:t>
            </a:r>
            <a:r>
              <a:rPr lang="en-US" dirty="0" err="1" smtClean="0"/>
              <a:t>Sunah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,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keutamaan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. </a:t>
            </a:r>
            <a:r>
              <a:rPr lang="en-US" dirty="0" err="1" smtClean="0"/>
              <a:t>Keutamaan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kemanfaat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pPr marL="514350" indent="-514350" algn="just">
              <a:buNone/>
            </a:pPr>
            <a:r>
              <a:rPr lang="en-US" dirty="0" smtClean="0"/>
              <a:t>1.	</a:t>
            </a:r>
            <a:r>
              <a:rPr lang="en-US" dirty="0" err="1" smtClean="0"/>
              <a:t>Tercatat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hamba</a:t>
            </a:r>
            <a:r>
              <a:rPr lang="en-US" dirty="0" smtClean="0"/>
              <a:t> yang </a:t>
            </a:r>
            <a:r>
              <a:rPr lang="en-US" dirty="0" err="1" smtClean="0"/>
              <a:t>taat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Allah</a:t>
            </a:r>
          </a:p>
          <a:p>
            <a:pPr marL="514350" indent="-514350" algn="just">
              <a:buNone/>
            </a:pPr>
            <a:r>
              <a:rPr lang="en-US" dirty="0" smtClean="0"/>
              <a:t>2.	</a:t>
            </a:r>
            <a:r>
              <a:rPr lang="en-US" dirty="0" err="1" smtClean="0"/>
              <a:t>Dicintai</a:t>
            </a:r>
            <a:r>
              <a:rPr lang="en-US" dirty="0" smtClean="0"/>
              <a:t> Allah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diampuni</a:t>
            </a:r>
            <a:r>
              <a:rPr lang="en-US" dirty="0" smtClean="0"/>
              <a:t> </a:t>
            </a:r>
            <a:r>
              <a:rPr lang="en-US" dirty="0" err="1" smtClean="0"/>
              <a:t>dosa-dosanya</a:t>
            </a:r>
            <a:r>
              <a:rPr lang="en-US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30673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ln>
            <a:solidFill>
              <a:srgbClr val="00B0F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anchor="ctr">
            <a:normAutofit fontScale="90000"/>
          </a:bodyPr>
          <a:lstStyle/>
          <a:p>
            <a:r>
              <a:rPr lang="en-US" b="1" dirty="0" err="1" smtClean="0">
                <a:ln w="1905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berpegang</a:t>
            </a:r>
            <a:r>
              <a:rPr lang="en-US" b="1" dirty="0" smtClean="0">
                <a:ln w="1905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teguh</a:t>
            </a:r>
            <a:r>
              <a:rPr lang="en-US" b="1" dirty="0" smtClean="0">
                <a:ln w="1905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pada</a:t>
            </a:r>
            <a:r>
              <a:rPr lang="en-US" b="1" dirty="0" smtClean="0">
                <a:ln w="1905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Ijtihad</a:t>
            </a:r>
            <a:r>
              <a:rPr lang="en-US" b="1" dirty="0" smtClean="0">
                <a:ln w="1905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sebagai</a:t>
            </a:r>
            <a:r>
              <a:rPr lang="en-US" b="1" dirty="0" smtClean="0">
                <a:ln w="1905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pedoman</a:t>
            </a:r>
            <a:r>
              <a:rPr lang="en-US" b="1" dirty="0" smtClean="0">
                <a:ln w="1905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hidup</a:t>
            </a:r>
            <a:endParaRPr lang="id-ID" b="1" dirty="0">
              <a:ln w="1905">
                <a:solidFill>
                  <a:schemeClr val="accent4">
                    <a:lumMod val="20000"/>
                    <a:lumOff val="80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7048"/>
            <a:ext cx="8839200" cy="5178552"/>
          </a:xfr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Kebenaran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hasil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Ijtihad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besifat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zhanni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atau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tentatif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Artinya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tidak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ada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jaminan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terhadap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kebenaran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hasil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ijtihad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secara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mutlak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proses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ijtihad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berbeda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kebenaran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memahami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nash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Al-Qur’an.</a:t>
            </a:r>
          </a:p>
          <a:p>
            <a:pPr algn="just"/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Ada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tiga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kategori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keberadaan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umat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Islam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terhadap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hasil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ijtihad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Bagi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seorang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mujtahid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tidak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terikat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untuk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mengikuti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hasil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ijtihad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sebagai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pedoman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hidup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karena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seorang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mujtahid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terkena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hukum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untuk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menciptakan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hukum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Bagi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umat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Islam yang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pandai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ada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tuntutan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menjadi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muttabi</a:t>
            </a:r>
            <a:r>
              <a:rPr lang="en-US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’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bukan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mujtahid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orang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awam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mengikuti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hasil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ijtihad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secara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kritis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Artinya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dalam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mengikuti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hasil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ijtihad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tidak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asal-asalan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tatapi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mengetahui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dalil-dalilnya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Bagi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orang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awam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bukan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kelompok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mujtahi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muttabi</a:t>
            </a:r>
            <a:r>
              <a:rPr lang="en-US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hukumnya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wajib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mengikuti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hasil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ijtihad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sebagai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pedoman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hidup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selain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Al-Qur’an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As-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Sunah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karena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kelompok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ini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tidak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kemampuan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cukup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id-ID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423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52400"/>
            <a:ext cx="8534400" cy="762000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Latar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belakang</a:t>
            </a:r>
            <a:endParaRPr lang="id-ID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066800"/>
            <a:ext cx="8839200" cy="5638800"/>
          </a:xfr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2000" dirty="0" err="1" smtClean="0"/>
              <a:t>Beribadah</a:t>
            </a:r>
            <a:r>
              <a:rPr lang="en-US" sz="2000" dirty="0" smtClean="0"/>
              <a:t> </a:t>
            </a:r>
            <a:r>
              <a:rPr lang="en-US" sz="2000" dirty="0" err="1" smtClean="0"/>
              <a:t>kepada</a:t>
            </a:r>
            <a:r>
              <a:rPr lang="en-US" sz="2000" dirty="0" smtClean="0"/>
              <a:t> Allah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dilakukan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benar</a:t>
            </a:r>
            <a:r>
              <a:rPr lang="en-US" sz="2000" dirty="0" smtClean="0"/>
              <a:t>. </a:t>
            </a:r>
            <a:r>
              <a:rPr lang="en-US" sz="2000" dirty="0" err="1" smtClean="0"/>
              <a:t>Kebenaran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beribadah</a:t>
            </a:r>
            <a:r>
              <a:rPr lang="en-US" sz="2000" dirty="0" smtClean="0"/>
              <a:t> </a:t>
            </a:r>
            <a:r>
              <a:rPr lang="en-US" sz="2000" dirty="0" err="1" smtClean="0"/>
              <a:t>kepada</a:t>
            </a:r>
            <a:r>
              <a:rPr lang="en-US" sz="2000" dirty="0" smtClean="0"/>
              <a:t> Allah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beribadah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ketentuan</a:t>
            </a:r>
            <a:r>
              <a:rPr lang="en-US" sz="2000" dirty="0" smtClean="0"/>
              <a:t> </a:t>
            </a:r>
            <a:r>
              <a:rPr lang="en-US" sz="2000" dirty="0" err="1" smtClean="0"/>
              <a:t>kitab</a:t>
            </a:r>
            <a:r>
              <a:rPr lang="en-US" sz="2000" dirty="0" smtClean="0"/>
              <a:t> </a:t>
            </a:r>
            <a:r>
              <a:rPr lang="en-US" sz="2000" dirty="0" err="1" smtClean="0"/>
              <a:t>suci</a:t>
            </a:r>
            <a:r>
              <a:rPr lang="en-US" sz="2000" dirty="0" smtClean="0"/>
              <a:t> Al-Qur’an, As-</a:t>
            </a:r>
            <a:r>
              <a:rPr lang="en-US" sz="2000" dirty="0" err="1" smtClean="0"/>
              <a:t>Sunah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hasil</a:t>
            </a:r>
            <a:r>
              <a:rPr lang="en-US" sz="2000" dirty="0" smtClean="0"/>
              <a:t> </a:t>
            </a:r>
            <a:r>
              <a:rPr lang="en-US" sz="2000" dirty="0" err="1" smtClean="0"/>
              <a:t>Ijtihad</a:t>
            </a:r>
            <a:r>
              <a:rPr lang="en-US" sz="2000" dirty="0" smtClean="0"/>
              <a:t>.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mengetahui</a:t>
            </a:r>
            <a:r>
              <a:rPr lang="en-US" sz="2000" dirty="0" smtClean="0"/>
              <a:t> Al-Qur’an, As-</a:t>
            </a:r>
            <a:r>
              <a:rPr lang="en-US" sz="2000" dirty="0" err="1" smtClean="0"/>
              <a:t>Sunah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hasil</a:t>
            </a:r>
            <a:r>
              <a:rPr lang="en-US" sz="2000" dirty="0" smtClean="0"/>
              <a:t> </a:t>
            </a:r>
            <a:r>
              <a:rPr lang="en-US" sz="2000" dirty="0" err="1" smtClean="0"/>
              <a:t>Ijtihad</a:t>
            </a:r>
            <a:r>
              <a:rPr lang="en-US" sz="2000" dirty="0" smtClean="0"/>
              <a:t> </a:t>
            </a:r>
            <a:r>
              <a:rPr lang="en-US" sz="2000" dirty="0" err="1" smtClean="0"/>
              <a:t>diperlukan</a:t>
            </a:r>
            <a:r>
              <a:rPr lang="en-US" sz="2000" dirty="0" smtClean="0"/>
              <a:t> </a:t>
            </a:r>
            <a:r>
              <a:rPr lang="en-US" sz="2000" dirty="0" err="1" smtClean="0"/>
              <a:t>proses</a:t>
            </a:r>
            <a:r>
              <a:rPr lang="en-US" sz="2000" dirty="0" smtClean="0"/>
              <a:t> </a:t>
            </a:r>
            <a:r>
              <a:rPr lang="en-US" sz="2000" dirty="0" err="1" smtClean="0"/>
              <a:t>pemahaman</a:t>
            </a:r>
            <a:r>
              <a:rPr lang="en-US" sz="2000" dirty="0" smtClean="0"/>
              <a:t> </a:t>
            </a:r>
            <a:r>
              <a:rPr lang="en-US" sz="2000" dirty="0" err="1" smtClean="0"/>
              <a:t>ketiga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hukum</a:t>
            </a:r>
            <a:r>
              <a:rPr lang="en-US" sz="2000" dirty="0" smtClean="0"/>
              <a:t> Islam. </a:t>
            </a:r>
            <a:r>
              <a:rPr lang="en-US" sz="2000" dirty="0" err="1" smtClean="0"/>
              <a:t>Perhatikan</a:t>
            </a:r>
            <a:r>
              <a:rPr lang="en-US" sz="2000" dirty="0" smtClean="0"/>
              <a:t> </a:t>
            </a:r>
            <a:r>
              <a:rPr lang="en-US" sz="2000" dirty="0" err="1" smtClean="0"/>
              <a:t>peta</a:t>
            </a:r>
            <a:r>
              <a:rPr lang="en-US" sz="2000" dirty="0" smtClean="0"/>
              <a:t>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.</a:t>
            </a:r>
          </a:p>
          <a:p>
            <a:pPr>
              <a:buNone/>
            </a:pPr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3505200" y="2743200"/>
            <a:ext cx="23622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prstClr val="white"/>
                </a:solidFill>
              </a:rPr>
              <a:t>Memahami</a:t>
            </a:r>
            <a:r>
              <a:rPr lang="en-US" sz="1600" dirty="0" smtClean="0">
                <a:solidFill>
                  <a:prstClr val="white"/>
                </a:solidFill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</a:rPr>
              <a:t>kedudukan</a:t>
            </a:r>
            <a:r>
              <a:rPr lang="en-US" sz="1600" dirty="0" smtClean="0">
                <a:solidFill>
                  <a:prstClr val="white"/>
                </a:solidFill>
              </a:rPr>
              <a:t> Al-Qur’an, As-</a:t>
            </a:r>
            <a:r>
              <a:rPr lang="en-US" sz="1600" dirty="0" err="1" smtClean="0">
                <a:solidFill>
                  <a:prstClr val="white"/>
                </a:solidFill>
              </a:rPr>
              <a:t>Sunah</a:t>
            </a:r>
            <a:r>
              <a:rPr lang="en-US" sz="1600" dirty="0" smtClean="0">
                <a:solidFill>
                  <a:prstClr val="white"/>
                </a:solidFill>
              </a:rPr>
              <a:t>, </a:t>
            </a:r>
            <a:r>
              <a:rPr lang="en-US" sz="1600" dirty="0" err="1" smtClean="0">
                <a:solidFill>
                  <a:prstClr val="white"/>
                </a:solidFill>
              </a:rPr>
              <a:t>dan</a:t>
            </a:r>
            <a:r>
              <a:rPr lang="en-US" sz="1600" dirty="0" smtClean="0">
                <a:solidFill>
                  <a:prstClr val="white"/>
                </a:solidFill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</a:rPr>
              <a:t>Ijtihad</a:t>
            </a:r>
            <a:endParaRPr lang="id-ID" sz="16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24600" y="4953000"/>
            <a:ext cx="2057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prstClr val="white"/>
                </a:solidFill>
              </a:rPr>
              <a:t>Meyakini</a:t>
            </a:r>
            <a:r>
              <a:rPr lang="en-US" sz="1600" dirty="0" smtClean="0">
                <a:solidFill>
                  <a:prstClr val="white"/>
                </a:solidFill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</a:rPr>
              <a:t>kebenaran</a:t>
            </a:r>
            <a:r>
              <a:rPr lang="en-US" sz="1600" dirty="0" smtClean="0">
                <a:solidFill>
                  <a:prstClr val="white"/>
                </a:solidFill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</a:rPr>
              <a:t>hukum</a:t>
            </a:r>
            <a:r>
              <a:rPr lang="en-US" sz="1600" dirty="0" smtClean="0">
                <a:solidFill>
                  <a:prstClr val="white"/>
                </a:solidFill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</a:rPr>
              <a:t>ISlam</a:t>
            </a:r>
            <a:endParaRPr lang="id-ID" sz="1600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4953000"/>
            <a:ext cx="20574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prstClr val="white"/>
                </a:solidFill>
              </a:rPr>
              <a:t>Berpegangan</a:t>
            </a:r>
            <a:r>
              <a:rPr lang="en-US" sz="1600" dirty="0" smtClean="0">
                <a:solidFill>
                  <a:prstClr val="white"/>
                </a:solidFill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</a:rPr>
              <a:t>teguh</a:t>
            </a:r>
            <a:r>
              <a:rPr lang="en-US" sz="1600" dirty="0" smtClean="0">
                <a:solidFill>
                  <a:prstClr val="white"/>
                </a:solidFill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</a:rPr>
              <a:t>terhadap</a:t>
            </a:r>
            <a:r>
              <a:rPr lang="en-US" sz="1600" dirty="0" smtClean="0">
                <a:solidFill>
                  <a:prstClr val="white"/>
                </a:solidFill>
              </a:rPr>
              <a:t> Al-Qur’an, As-</a:t>
            </a:r>
            <a:r>
              <a:rPr lang="en-US" sz="1600" dirty="0" err="1" smtClean="0">
                <a:solidFill>
                  <a:prstClr val="white"/>
                </a:solidFill>
              </a:rPr>
              <a:t>Sunah</a:t>
            </a:r>
            <a:r>
              <a:rPr lang="en-US" sz="1600" dirty="0" smtClean="0">
                <a:solidFill>
                  <a:prstClr val="white"/>
                </a:solidFill>
              </a:rPr>
              <a:t>, </a:t>
            </a:r>
            <a:r>
              <a:rPr lang="en-US" sz="1600" dirty="0" err="1" smtClean="0">
                <a:solidFill>
                  <a:prstClr val="white"/>
                </a:solidFill>
              </a:rPr>
              <a:t>dan</a:t>
            </a:r>
            <a:r>
              <a:rPr lang="en-US" sz="1600" dirty="0" smtClean="0">
                <a:solidFill>
                  <a:prstClr val="white"/>
                </a:solidFill>
              </a:rPr>
              <a:t> </a:t>
            </a:r>
            <a:r>
              <a:rPr lang="en-US" sz="1600" dirty="0" err="1" smtClean="0">
                <a:solidFill>
                  <a:prstClr val="white"/>
                </a:solidFill>
              </a:rPr>
              <a:t>Ijtihad</a:t>
            </a:r>
            <a:endParaRPr lang="id-ID" sz="160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05200" y="3886200"/>
            <a:ext cx="2362200" cy="1143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62400" y="4343400"/>
            <a:ext cx="10668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As-</a:t>
            </a:r>
            <a:r>
              <a:rPr lang="en-US" sz="1600" dirty="0" err="1" smtClean="0">
                <a:solidFill>
                  <a:prstClr val="white"/>
                </a:solidFill>
              </a:rPr>
              <a:t>Sunah</a:t>
            </a:r>
            <a:endParaRPr lang="id-ID" sz="16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91000" y="4648200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prstClr val="white"/>
                </a:solidFill>
              </a:rPr>
              <a:t>Ijtihad</a:t>
            </a:r>
            <a:endParaRPr lang="id-ID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33800" y="4038600"/>
            <a:ext cx="10668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Al-Qur’an</a:t>
            </a:r>
            <a:endParaRPr lang="id-ID" sz="1600" dirty="0">
              <a:solidFill>
                <a:prstClr val="white"/>
              </a:solidFill>
            </a:endParaRPr>
          </a:p>
        </p:txBody>
      </p:sp>
      <p:cxnSp>
        <p:nvCxnSpPr>
          <p:cNvPr id="12" name="Shape 11"/>
          <p:cNvCxnSpPr>
            <a:stCxn id="6" idx="0"/>
            <a:endCxn id="4" idx="1"/>
          </p:cNvCxnSpPr>
          <p:nvPr/>
        </p:nvCxnSpPr>
        <p:spPr>
          <a:xfrm rot="5400000" flipH="1" flipV="1">
            <a:off x="1771650" y="3219450"/>
            <a:ext cx="1828800" cy="16383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hape 15"/>
          <p:cNvCxnSpPr>
            <a:stCxn id="4" idx="3"/>
            <a:endCxn id="5" idx="0"/>
          </p:cNvCxnSpPr>
          <p:nvPr/>
        </p:nvCxnSpPr>
        <p:spPr>
          <a:xfrm>
            <a:off x="5867400" y="3124200"/>
            <a:ext cx="1485900" cy="18288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>
            <a:off x="7086600" y="60960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hape 28"/>
          <p:cNvCxnSpPr>
            <a:endCxn id="6" idx="2"/>
          </p:cNvCxnSpPr>
          <p:nvPr/>
        </p:nvCxnSpPr>
        <p:spPr>
          <a:xfrm rot="10800000">
            <a:off x="1866900" y="6019800"/>
            <a:ext cx="5524500" cy="38100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536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762000"/>
          </a:xfr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 fontScale="90000"/>
          </a:bodyPr>
          <a:lstStyle/>
          <a:p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Pengertian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isi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kandungan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dan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kedudukan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Al-Qur’an</a:t>
            </a:r>
            <a:endParaRPr lang="id-ID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990600"/>
            <a:ext cx="8839200" cy="5715000"/>
          </a:xfr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 fontScale="25000" lnSpcReduction="20000"/>
          </a:bodyPr>
          <a:lstStyle/>
          <a:p>
            <a:pPr marL="1371600" indent="-1371600" algn="just">
              <a:buNone/>
            </a:pPr>
            <a:r>
              <a:rPr lang="en-US" sz="7400" dirty="0" smtClean="0">
                <a:solidFill>
                  <a:srgbClr val="FF0000"/>
                </a:solidFill>
              </a:rPr>
              <a:t>1.  </a:t>
            </a:r>
            <a:r>
              <a:rPr lang="en-US" sz="7400" dirty="0" err="1" smtClean="0">
                <a:solidFill>
                  <a:srgbClr val="FF0000"/>
                </a:solidFill>
              </a:rPr>
              <a:t>Pengertian</a:t>
            </a:r>
            <a:r>
              <a:rPr lang="en-US" sz="7400" dirty="0" smtClean="0">
                <a:solidFill>
                  <a:srgbClr val="FF0000"/>
                </a:solidFill>
              </a:rPr>
              <a:t> Al-Qur’an</a:t>
            </a:r>
          </a:p>
          <a:p>
            <a:pPr algn="just">
              <a:buNone/>
            </a:pPr>
            <a:r>
              <a:rPr lang="en-US" sz="7400" dirty="0" smtClean="0"/>
              <a:t>	Al-Qur’an </a:t>
            </a:r>
            <a:r>
              <a:rPr lang="en-US" sz="7400" dirty="0" err="1" smtClean="0"/>
              <a:t>Adalah</a:t>
            </a:r>
            <a:r>
              <a:rPr lang="en-US" sz="7400" dirty="0" smtClean="0"/>
              <a:t> </a:t>
            </a:r>
            <a:r>
              <a:rPr lang="en-US" sz="7400" dirty="0" err="1" smtClean="0"/>
              <a:t>kitab</a:t>
            </a:r>
            <a:r>
              <a:rPr lang="en-US" sz="7400" dirty="0" smtClean="0"/>
              <a:t> </a:t>
            </a:r>
            <a:r>
              <a:rPr lang="en-US" sz="7400" dirty="0" err="1" smtClean="0"/>
              <a:t>suci</a:t>
            </a:r>
            <a:r>
              <a:rPr lang="en-US" sz="7400" dirty="0" smtClean="0"/>
              <a:t> yang </a:t>
            </a:r>
            <a:r>
              <a:rPr lang="en-US" sz="7400" dirty="0" err="1" smtClean="0"/>
              <a:t>berbentuk</a:t>
            </a:r>
            <a:r>
              <a:rPr lang="en-US" sz="7400" dirty="0" smtClean="0"/>
              <a:t> </a:t>
            </a:r>
            <a:r>
              <a:rPr lang="en-US" sz="7400" dirty="0" err="1" smtClean="0"/>
              <a:t>lafaz</a:t>
            </a:r>
            <a:r>
              <a:rPr lang="en-US" sz="7400" dirty="0" smtClean="0"/>
              <a:t>, </a:t>
            </a:r>
            <a:r>
              <a:rPr lang="en-US" sz="7400" dirty="0" err="1" smtClean="0"/>
              <a:t>diturunkan</a:t>
            </a:r>
            <a:r>
              <a:rPr lang="en-US" sz="7400" dirty="0" smtClean="0"/>
              <a:t> </a:t>
            </a:r>
            <a:r>
              <a:rPr lang="en-US" sz="7400" dirty="0" err="1" smtClean="0"/>
              <a:t>kepada</a:t>
            </a:r>
            <a:r>
              <a:rPr lang="en-US" sz="7400" dirty="0" smtClean="0"/>
              <a:t> </a:t>
            </a:r>
            <a:r>
              <a:rPr lang="en-US" sz="7400" dirty="0" err="1" smtClean="0"/>
              <a:t>Nabi</a:t>
            </a:r>
            <a:r>
              <a:rPr lang="en-US" sz="7400" dirty="0" smtClean="0"/>
              <a:t> Muhammad saw. </a:t>
            </a:r>
            <a:r>
              <a:rPr lang="en-US" sz="7400" dirty="0" err="1" smtClean="0"/>
              <a:t>Dengan</a:t>
            </a:r>
            <a:r>
              <a:rPr lang="en-US" sz="7400" dirty="0" smtClean="0"/>
              <a:t> </a:t>
            </a:r>
            <a:r>
              <a:rPr lang="en-US" sz="7400" dirty="0" err="1" smtClean="0"/>
              <a:t>bahasa</a:t>
            </a:r>
            <a:r>
              <a:rPr lang="en-US" sz="7400" dirty="0" smtClean="0"/>
              <a:t> </a:t>
            </a:r>
            <a:r>
              <a:rPr lang="en-US" sz="7400" dirty="0" err="1" smtClean="0"/>
              <a:t>arab</a:t>
            </a:r>
            <a:r>
              <a:rPr lang="en-US" sz="7400" dirty="0" smtClean="0"/>
              <a:t> </a:t>
            </a:r>
            <a:r>
              <a:rPr lang="en-US" sz="7400" dirty="0" err="1" smtClean="0"/>
              <a:t>dan</a:t>
            </a:r>
            <a:r>
              <a:rPr lang="en-US" sz="7400" dirty="0" smtClean="0"/>
              <a:t> </a:t>
            </a:r>
            <a:r>
              <a:rPr lang="en-US" sz="7400" dirty="0" err="1" smtClean="0"/>
              <a:t>bersifat</a:t>
            </a:r>
            <a:r>
              <a:rPr lang="en-US" sz="7400" dirty="0" smtClean="0"/>
              <a:t> </a:t>
            </a:r>
            <a:r>
              <a:rPr lang="en-US" sz="7400" dirty="0" err="1" smtClean="0"/>
              <a:t>mutawatir</a:t>
            </a:r>
            <a:r>
              <a:rPr lang="en-US" sz="7400" dirty="0" smtClean="0"/>
              <a:t> </a:t>
            </a:r>
            <a:r>
              <a:rPr lang="en-US" sz="7400" dirty="0" smtClean="0">
                <a:cs typeface="Adobe Naskh Medium"/>
              </a:rPr>
              <a:t>yang </a:t>
            </a:r>
            <a:r>
              <a:rPr lang="en-US" sz="7400" dirty="0" err="1" smtClean="0">
                <a:cs typeface="Adobe Naskh Medium"/>
              </a:rPr>
              <a:t>bernilai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ibadah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bagi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pembacanya</a:t>
            </a:r>
            <a:r>
              <a:rPr lang="en-US" sz="7400" dirty="0" smtClean="0">
                <a:cs typeface="Adobe Naskh Medium"/>
              </a:rPr>
              <a:t>.</a:t>
            </a:r>
          </a:p>
          <a:p>
            <a:pPr marL="1371600" indent="-1371600" algn="just">
              <a:buNone/>
            </a:pPr>
            <a:r>
              <a:rPr lang="en-US" sz="7400" dirty="0" smtClean="0">
                <a:solidFill>
                  <a:srgbClr val="FF0000"/>
                </a:solidFill>
                <a:cs typeface="Adobe Naskh Medium"/>
              </a:rPr>
              <a:t>2.  </a:t>
            </a:r>
            <a:r>
              <a:rPr lang="en-US" sz="7400" dirty="0" err="1" smtClean="0">
                <a:solidFill>
                  <a:srgbClr val="FF0000"/>
                </a:solidFill>
                <a:cs typeface="Adobe Naskh Medium"/>
              </a:rPr>
              <a:t>Isi</a:t>
            </a:r>
            <a:r>
              <a:rPr lang="en-US" sz="7400" dirty="0" smtClean="0">
                <a:solidFill>
                  <a:srgbClr val="FF0000"/>
                </a:solidFill>
                <a:cs typeface="Adobe Naskh Medium"/>
              </a:rPr>
              <a:t> </a:t>
            </a:r>
            <a:r>
              <a:rPr lang="en-US" sz="7400" dirty="0" err="1" smtClean="0">
                <a:solidFill>
                  <a:srgbClr val="FF0000"/>
                </a:solidFill>
                <a:cs typeface="Adobe Naskh Medium"/>
              </a:rPr>
              <a:t>kandungan</a:t>
            </a:r>
            <a:r>
              <a:rPr lang="en-US" sz="7400" dirty="0" smtClean="0">
                <a:solidFill>
                  <a:srgbClr val="FF0000"/>
                </a:solidFill>
                <a:cs typeface="Adobe Naskh Medium"/>
              </a:rPr>
              <a:t> Al-Qur’an </a:t>
            </a:r>
            <a:r>
              <a:rPr lang="en-US" sz="7400" dirty="0" err="1" smtClean="0">
                <a:solidFill>
                  <a:srgbClr val="FF0000"/>
                </a:solidFill>
                <a:cs typeface="Adobe Naskh Medium"/>
              </a:rPr>
              <a:t>ada</a:t>
            </a:r>
            <a:r>
              <a:rPr lang="en-US" sz="7400" dirty="0" smtClean="0">
                <a:solidFill>
                  <a:srgbClr val="FF0000"/>
                </a:solidFill>
                <a:cs typeface="Adobe Naskh Medium"/>
              </a:rPr>
              <a:t> </a:t>
            </a:r>
            <a:r>
              <a:rPr lang="en-US" sz="7400" dirty="0" err="1" smtClean="0">
                <a:solidFill>
                  <a:srgbClr val="FF0000"/>
                </a:solidFill>
                <a:cs typeface="Adobe Naskh Medium"/>
              </a:rPr>
              <a:t>tiga</a:t>
            </a:r>
            <a:endParaRPr lang="en-US" sz="7400" dirty="0" smtClean="0">
              <a:solidFill>
                <a:srgbClr val="FF0000"/>
              </a:solidFill>
              <a:cs typeface="Adobe Naskh Medium"/>
            </a:endParaRPr>
          </a:p>
          <a:p>
            <a:pPr marL="514350" indent="-514350" algn="just">
              <a:buFont typeface="Wingdings" pitchFamily="2" charset="2"/>
              <a:buChar char="ü"/>
            </a:pPr>
            <a:r>
              <a:rPr lang="en-US" sz="7400" dirty="0" err="1" smtClean="0">
                <a:cs typeface="Adobe Naskh Medium"/>
              </a:rPr>
              <a:t>Hukum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I’tiqadiyah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yaitu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hukum-hukum</a:t>
            </a:r>
            <a:r>
              <a:rPr lang="en-US" sz="7400" dirty="0" smtClean="0">
                <a:cs typeface="Adobe Naskh Medium"/>
              </a:rPr>
              <a:t> yang </a:t>
            </a:r>
            <a:r>
              <a:rPr lang="en-US" sz="7400" dirty="0" err="1" smtClean="0">
                <a:cs typeface="Adobe Naskh Medium"/>
              </a:rPr>
              <a:t>berkenan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dengan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keimanan</a:t>
            </a:r>
            <a:endParaRPr lang="en-US" sz="7400" dirty="0" smtClean="0">
              <a:cs typeface="Adobe Naskh Medium"/>
            </a:endParaRPr>
          </a:p>
          <a:p>
            <a:pPr marL="514350" indent="-514350" algn="just">
              <a:buFont typeface="Wingdings" pitchFamily="2" charset="2"/>
              <a:buChar char="ü"/>
            </a:pPr>
            <a:r>
              <a:rPr lang="en-US" sz="7400" dirty="0" err="1" smtClean="0">
                <a:cs typeface="Adobe Naskh Medium"/>
              </a:rPr>
              <a:t>Hukum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khuluqiyah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yaitu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hukum-hukum</a:t>
            </a:r>
            <a:r>
              <a:rPr lang="en-US" sz="7400" dirty="0" smtClean="0">
                <a:cs typeface="Adobe Naskh Medium"/>
              </a:rPr>
              <a:t> yang </a:t>
            </a:r>
            <a:r>
              <a:rPr lang="en-US" sz="7400" dirty="0" err="1" smtClean="0">
                <a:cs typeface="Adobe Naskh Medium"/>
              </a:rPr>
              <a:t>berkenan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dengan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akhlak</a:t>
            </a:r>
            <a:endParaRPr lang="en-US" sz="7400" dirty="0" smtClean="0">
              <a:cs typeface="Adobe Naskh Medium"/>
            </a:endParaRPr>
          </a:p>
          <a:p>
            <a:pPr marL="514350" indent="-514350" algn="just">
              <a:buFont typeface="Wingdings" pitchFamily="2" charset="2"/>
              <a:buChar char="ü"/>
            </a:pPr>
            <a:r>
              <a:rPr lang="en-US" sz="7400" dirty="0" err="1" smtClean="0">
                <a:cs typeface="Adobe Naskh Medium"/>
              </a:rPr>
              <a:t>Hukum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amaliyah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yaitu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hukum-hukum</a:t>
            </a:r>
            <a:r>
              <a:rPr lang="en-US" sz="7400" dirty="0" smtClean="0">
                <a:cs typeface="Adobe Naskh Medium"/>
              </a:rPr>
              <a:t> Yang </a:t>
            </a:r>
            <a:r>
              <a:rPr lang="en-US" sz="7400" dirty="0" err="1" smtClean="0">
                <a:cs typeface="Adobe Naskh Medium"/>
              </a:rPr>
              <a:t>berkenan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dengan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pelaksanaan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syariah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secara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khusus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mencakup</a:t>
            </a:r>
            <a:r>
              <a:rPr lang="en-US" sz="7400" dirty="0" smtClean="0">
                <a:cs typeface="Adobe Naskh Medium"/>
              </a:rPr>
              <a:t>, </a:t>
            </a:r>
            <a:r>
              <a:rPr lang="en-US" sz="7400" dirty="0" err="1" smtClean="0">
                <a:cs typeface="Adobe Naskh Medium"/>
              </a:rPr>
              <a:t>segala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perbuatan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para</a:t>
            </a:r>
            <a:r>
              <a:rPr lang="en-US" sz="7400" dirty="0" smtClean="0">
                <a:cs typeface="Adobe Naskh Medium"/>
              </a:rPr>
              <a:t> </a:t>
            </a:r>
            <a:r>
              <a:rPr lang="en-US" sz="7400" dirty="0" err="1" smtClean="0">
                <a:cs typeface="Adobe Naskh Medium"/>
              </a:rPr>
              <a:t>mukallaf</a:t>
            </a:r>
            <a:r>
              <a:rPr lang="en-US" sz="7400" dirty="0" smtClean="0">
                <a:cs typeface="Adobe Naskh Medium"/>
              </a:rPr>
              <a:t>.</a:t>
            </a:r>
          </a:p>
          <a:p>
            <a:pPr marL="514350" indent="-514350" algn="just">
              <a:buNone/>
            </a:pPr>
            <a:r>
              <a:rPr lang="en-US" sz="7400" dirty="0" smtClean="0">
                <a:solidFill>
                  <a:srgbClr val="FF0000"/>
                </a:solidFill>
              </a:rPr>
              <a:t>3.  </a:t>
            </a:r>
            <a:r>
              <a:rPr lang="en-US" sz="7400" dirty="0" err="1" smtClean="0">
                <a:solidFill>
                  <a:srgbClr val="FF0000"/>
                </a:solidFill>
              </a:rPr>
              <a:t>Kedudukan</a:t>
            </a:r>
            <a:r>
              <a:rPr lang="en-US" sz="7400" dirty="0" smtClean="0">
                <a:solidFill>
                  <a:srgbClr val="FF0000"/>
                </a:solidFill>
              </a:rPr>
              <a:t> Al-Qur’an</a:t>
            </a:r>
          </a:p>
          <a:p>
            <a:pPr marL="514350" indent="-514350" algn="just">
              <a:buFont typeface="Wingdings" pitchFamily="2" charset="2"/>
              <a:buChar char="ü"/>
            </a:pPr>
            <a:r>
              <a:rPr lang="en-US" sz="7400" dirty="0" err="1" smtClean="0"/>
              <a:t>Sebagai</a:t>
            </a:r>
            <a:r>
              <a:rPr lang="en-US" sz="7400" dirty="0" smtClean="0"/>
              <a:t> </a:t>
            </a:r>
            <a:r>
              <a:rPr lang="en-US" sz="7400" dirty="0" err="1" smtClean="0"/>
              <a:t>sumber</a:t>
            </a:r>
            <a:r>
              <a:rPr lang="en-US" sz="7400" dirty="0" smtClean="0"/>
              <a:t> </a:t>
            </a:r>
            <a:r>
              <a:rPr lang="en-US" sz="7400" dirty="0" err="1" smtClean="0"/>
              <a:t>hukum</a:t>
            </a:r>
            <a:r>
              <a:rPr lang="en-US" sz="7400" dirty="0" smtClean="0"/>
              <a:t> </a:t>
            </a:r>
            <a:r>
              <a:rPr lang="en-US" sz="7400" dirty="0" err="1" smtClean="0"/>
              <a:t>pertama</a:t>
            </a:r>
            <a:r>
              <a:rPr lang="en-US" sz="7400" dirty="0" smtClean="0"/>
              <a:t> </a:t>
            </a:r>
            <a:r>
              <a:rPr lang="en-US" sz="7400" dirty="0" err="1" smtClean="0"/>
              <a:t>dan</a:t>
            </a:r>
            <a:r>
              <a:rPr lang="en-US" sz="7400" dirty="0" smtClean="0"/>
              <a:t> </a:t>
            </a:r>
            <a:r>
              <a:rPr lang="en-US" sz="7400" dirty="0" err="1" smtClean="0"/>
              <a:t>utama</a:t>
            </a:r>
            <a:endParaRPr lang="en-US" sz="7400" dirty="0" smtClean="0"/>
          </a:p>
          <a:p>
            <a:pPr marL="514350" indent="-514350" algn="just">
              <a:buFont typeface="Wingdings" pitchFamily="2" charset="2"/>
              <a:buChar char="ü"/>
            </a:pPr>
            <a:r>
              <a:rPr lang="en-US" sz="7400" dirty="0" err="1" smtClean="0"/>
              <a:t>Sebagai</a:t>
            </a:r>
            <a:r>
              <a:rPr lang="en-US" sz="7400" dirty="0" smtClean="0"/>
              <a:t> </a:t>
            </a:r>
            <a:r>
              <a:rPr lang="en-US" sz="7400" dirty="0" err="1" smtClean="0"/>
              <a:t>penegas</a:t>
            </a:r>
            <a:r>
              <a:rPr lang="en-US" sz="7400" dirty="0" smtClean="0"/>
              <a:t> </a:t>
            </a:r>
            <a:r>
              <a:rPr lang="en-US" sz="7400" dirty="0" err="1" smtClean="0"/>
              <a:t>di</a:t>
            </a:r>
            <a:r>
              <a:rPr lang="en-US" sz="7400" dirty="0" smtClean="0"/>
              <a:t> </a:t>
            </a:r>
            <a:r>
              <a:rPr lang="en-US" sz="7400" dirty="0" err="1" smtClean="0"/>
              <a:t>bidang</a:t>
            </a:r>
            <a:r>
              <a:rPr lang="en-US" sz="7400" dirty="0" smtClean="0"/>
              <a:t> </a:t>
            </a:r>
            <a:r>
              <a:rPr lang="en-US" sz="7400" dirty="0" err="1" smtClean="0"/>
              <a:t>akidah</a:t>
            </a:r>
            <a:r>
              <a:rPr lang="en-US" sz="7400" dirty="0" smtClean="0"/>
              <a:t> </a:t>
            </a:r>
            <a:r>
              <a:rPr lang="en-US" sz="7400" dirty="0" err="1" smtClean="0"/>
              <a:t>dan</a:t>
            </a:r>
            <a:r>
              <a:rPr lang="en-US" sz="7400" dirty="0" smtClean="0"/>
              <a:t> </a:t>
            </a:r>
            <a:r>
              <a:rPr lang="en-US" sz="7400" dirty="0" err="1" smtClean="0"/>
              <a:t>ibadah</a:t>
            </a:r>
            <a:endParaRPr lang="en-US" sz="7400" dirty="0" smtClean="0"/>
          </a:p>
          <a:p>
            <a:pPr marL="514350" indent="-514350" algn="just">
              <a:buFont typeface="Wingdings" pitchFamily="2" charset="2"/>
              <a:buChar char="ü"/>
            </a:pPr>
            <a:r>
              <a:rPr lang="en-US" sz="7400" dirty="0" err="1" smtClean="0"/>
              <a:t>Sebagai</a:t>
            </a:r>
            <a:r>
              <a:rPr lang="en-US" sz="7400" dirty="0" smtClean="0"/>
              <a:t> </a:t>
            </a:r>
            <a:r>
              <a:rPr lang="en-US" sz="7400" dirty="0" err="1" smtClean="0"/>
              <a:t>obat</a:t>
            </a:r>
            <a:r>
              <a:rPr lang="en-US" sz="7400" dirty="0" smtClean="0"/>
              <a:t> </a:t>
            </a:r>
            <a:r>
              <a:rPr lang="en-US" sz="7400" dirty="0" err="1" smtClean="0"/>
              <a:t>penyakit</a:t>
            </a:r>
            <a:r>
              <a:rPr lang="en-US" sz="7400" dirty="0" smtClean="0"/>
              <a:t> </a:t>
            </a:r>
            <a:r>
              <a:rPr lang="en-US" sz="7400" dirty="0" err="1" smtClean="0"/>
              <a:t>rohani</a:t>
            </a:r>
            <a:endParaRPr lang="en-US" sz="7400" dirty="0" smtClean="0"/>
          </a:p>
          <a:p>
            <a:pPr marL="514350" indent="-514350" algn="just">
              <a:buFont typeface="Wingdings" pitchFamily="2" charset="2"/>
              <a:buChar char="ü"/>
            </a:pPr>
            <a:r>
              <a:rPr lang="en-US" sz="7400" dirty="0" err="1" smtClean="0"/>
              <a:t>Sebagai</a:t>
            </a:r>
            <a:r>
              <a:rPr lang="en-US" sz="7400" dirty="0" smtClean="0"/>
              <a:t> </a:t>
            </a:r>
            <a:r>
              <a:rPr lang="en-US" sz="7400" dirty="0" err="1" smtClean="0"/>
              <a:t>pedoman</a:t>
            </a:r>
            <a:r>
              <a:rPr lang="en-US" sz="7400" dirty="0" smtClean="0"/>
              <a:t> </a:t>
            </a:r>
            <a:r>
              <a:rPr lang="en-US" sz="7400" dirty="0" err="1" smtClean="0"/>
              <a:t>hidup</a:t>
            </a:r>
            <a:r>
              <a:rPr lang="en-US" sz="7400" dirty="0" smtClean="0"/>
              <a:t> </a:t>
            </a:r>
            <a:r>
              <a:rPr lang="en-US" sz="7400" dirty="0" err="1" smtClean="0"/>
              <a:t>setiap</a:t>
            </a:r>
            <a:r>
              <a:rPr lang="en-US" sz="7400" dirty="0" smtClean="0"/>
              <a:t> </a:t>
            </a:r>
            <a:r>
              <a:rPr lang="en-US" sz="7400" dirty="0" err="1" smtClean="0"/>
              <a:t>mukmin</a:t>
            </a:r>
            <a:endParaRPr lang="en-US" sz="7400" dirty="0" smtClean="0"/>
          </a:p>
          <a:p>
            <a:pPr marL="514350" indent="-514350" algn="just">
              <a:buFont typeface="Wingdings" pitchFamily="2" charset="2"/>
              <a:buChar char="ü"/>
            </a:pPr>
            <a:r>
              <a:rPr lang="en-US" sz="7400" dirty="0" err="1" smtClean="0"/>
              <a:t>Sebagai</a:t>
            </a:r>
            <a:r>
              <a:rPr lang="en-US" sz="7400" dirty="0" smtClean="0"/>
              <a:t> </a:t>
            </a:r>
            <a:r>
              <a:rPr lang="en-US" sz="7400" dirty="0" err="1" smtClean="0"/>
              <a:t>pemberi</a:t>
            </a:r>
            <a:r>
              <a:rPr lang="en-US" sz="7400" dirty="0" smtClean="0"/>
              <a:t> </a:t>
            </a:r>
            <a:r>
              <a:rPr lang="en-US" sz="7400" dirty="0" err="1" smtClean="0"/>
              <a:t>kabar</a:t>
            </a:r>
            <a:r>
              <a:rPr lang="en-US" sz="7400" dirty="0" smtClean="0"/>
              <a:t> </a:t>
            </a:r>
            <a:r>
              <a:rPr lang="en-US" sz="7400" dirty="0" err="1" smtClean="0"/>
              <a:t>gembira</a:t>
            </a:r>
            <a:endParaRPr lang="en-US" sz="7400" dirty="0" smtClean="0"/>
          </a:p>
          <a:p>
            <a:pPr marL="514350" indent="-514350" algn="just">
              <a:buFont typeface="Wingdings" pitchFamily="2" charset="2"/>
              <a:buChar char="ü"/>
            </a:pPr>
            <a:r>
              <a:rPr lang="en-US" sz="7400" dirty="0" err="1" smtClean="0"/>
              <a:t>Sebagai</a:t>
            </a:r>
            <a:r>
              <a:rPr lang="en-US" sz="7400" dirty="0" smtClean="0"/>
              <a:t> </a:t>
            </a:r>
            <a:r>
              <a:rPr lang="en-US" sz="7400" dirty="0" err="1" smtClean="0"/>
              <a:t>pemberi</a:t>
            </a:r>
            <a:r>
              <a:rPr lang="en-US" sz="7400" dirty="0" smtClean="0"/>
              <a:t> </a:t>
            </a:r>
            <a:r>
              <a:rPr lang="en-US" sz="7400" dirty="0" err="1" smtClean="0"/>
              <a:t>motivasi</a:t>
            </a:r>
            <a:r>
              <a:rPr lang="en-US" sz="7400" dirty="0" smtClean="0"/>
              <a:t> </a:t>
            </a:r>
            <a:r>
              <a:rPr lang="en-US" sz="7400" dirty="0" err="1" smtClean="0"/>
              <a:t>lahirnya</a:t>
            </a:r>
            <a:r>
              <a:rPr lang="en-US" sz="7400" dirty="0" smtClean="0"/>
              <a:t> IPTEK</a:t>
            </a:r>
          </a:p>
          <a:p>
            <a:pPr marL="514350" indent="-514350" algn="just">
              <a:buFont typeface="Wingdings" pitchFamily="2" charset="2"/>
              <a:buChar char="ü"/>
            </a:pPr>
            <a:r>
              <a:rPr lang="en-US" sz="7400" dirty="0" err="1" smtClean="0"/>
              <a:t>Sebagai</a:t>
            </a:r>
            <a:r>
              <a:rPr lang="en-US" sz="7400" dirty="0" smtClean="0"/>
              <a:t> </a:t>
            </a:r>
            <a:r>
              <a:rPr lang="en-US" sz="7400" dirty="0" err="1" smtClean="0"/>
              <a:t>mukjizat</a:t>
            </a:r>
            <a:r>
              <a:rPr lang="en-US" sz="7400" dirty="0" smtClean="0"/>
              <a:t> </a:t>
            </a:r>
            <a:r>
              <a:rPr lang="en-US" sz="7400" dirty="0" err="1" smtClean="0"/>
              <a:t>terbesar</a:t>
            </a:r>
            <a:r>
              <a:rPr lang="en-US" sz="7400" dirty="0" smtClean="0"/>
              <a:t> </a:t>
            </a:r>
            <a:r>
              <a:rPr lang="en-US" sz="7400" dirty="0" err="1" smtClean="0"/>
              <a:t>Nabi</a:t>
            </a:r>
            <a:r>
              <a:rPr lang="en-US" sz="7400" dirty="0" smtClean="0"/>
              <a:t> Muhammad saw. Yang </a:t>
            </a:r>
            <a:r>
              <a:rPr lang="en-US" sz="7400" dirty="0" err="1" smtClean="0"/>
              <a:t>tidak</a:t>
            </a:r>
            <a:r>
              <a:rPr lang="en-US" sz="7400" dirty="0" smtClean="0"/>
              <a:t> </a:t>
            </a:r>
            <a:r>
              <a:rPr lang="en-US" sz="7400" dirty="0" err="1" smtClean="0"/>
              <a:t>ada</a:t>
            </a:r>
            <a:r>
              <a:rPr lang="en-US" sz="7400" dirty="0" smtClean="0"/>
              <a:t> </a:t>
            </a:r>
            <a:r>
              <a:rPr lang="en-US" sz="7400" dirty="0" err="1" smtClean="0"/>
              <a:t>menandinginya</a:t>
            </a:r>
            <a:endParaRPr lang="en-US" sz="7400" dirty="0" smtClean="0"/>
          </a:p>
          <a:p>
            <a:pPr algn="r" rtl="1">
              <a:buNone/>
            </a:pPr>
            <a:endParaRPr lang="id-ID" dirty="0">
              <a:latin typeface="Adobe Naskh Medium" pitchFamily="50" charset="-78"/>
              <a:cs typeface="Adobe Naskh Medium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4909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Pengertian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isi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kandungan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dan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kedudukan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As-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Sunah</a:t>
            </a:r>
            <a:endParaRPr lang="id-ID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066800"/>
            <a:ext cx="8991600" cy="5638800"/>
          </a:xfr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US" dirty="0" smtClean="0">
                <a:solidFill>
                  <a:srgbClr val="FF0000"/>
                </a:solidFill>
              </a:rPr>
              <a:t>a. 	</a:t>
            </a:r>
            <a:r>
              <a:rPr lang="en-US" dirty="0" err="1" smtClean="0">
                <a:solidFill>
                  <a:srgbClr val="FF0000"/>
                </a:solidFill>
              </a:rPr>
              <a:t>pengertian</a:t>
            </a:r>
            <a:r>
              <a:rPr lang="en-US" dirty="0" smtClean="0">
                <a:solidFill>
                  <a:srgbClr val="FF0000"/>
                </a:solidFill>
              </a:rPr>
              <a:t> As-</a:t>
            </a:r>
            <a:r>
              <a:rPr lang="en-US" dirty="0" err="1" smtClean="0">
                <a:solidFill>
                  <a:srgbClr val="FF0000"/>
                </a:solidFill>
              </a:rPr>
              <a:t>Sunah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 algn="just">
              <a:buNone/>
            </a:pPr>
            <a:r>
              <a:rPr lang="en-US" dirty="0" smtClean="0"/>
              <a:t>	As-</a:t>
            </a:r>
            <a:r>
              <a:rPr lang="en-US" dirty="0" err="1" smtClean="0"/>
              <a:t>Sunah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ketetapan</a:t>
            </a:r>
            <a:r>
              <a:rPr lang="en-US" dirty="0" smtClean="0"/>
              <a:t>, </a:t>
            </a:r>
            <a:r>
              <a:rPr lang="en-US" dirty="0" err="1" smtClean="0"/>
              <a:t>cara</a:t>
            </a:r>
            <a:r>
              <a:rPr lang="en-US" dirty="0" smtClean="0"/>
              <a:t>,  </a:t>
            </a:r>
            <a:r>
              <a:rPr lang="en-US" dirty="0" err="1" smtClean="0"/>
              <a:t>ataus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. </a:t>
            </a:r>
            <a:r>
              <a:rPr lang="en-US" dirty="0" err="1" smtClean="0"/>
              <a:t>adapun</a:t>
            </a:r>
            <a:r>
              <a:rPr lang="en-US" dirty="0" smtClean="0"/>
              <a:t> </a:t>
            </a:r>
            <a:r>
              <a:rPr lang="en-US" dirty="0" err="1" smtClean="0"/>
              <a:t>menutut</a:t>
            </a:r>
            <a:r>
              <a:rPr lang="en-US" dirty="0" smtClean="0"/>
              <a:t> </a:t>
            </a:r>
            <a:r>
              <a:rPr lang="en-US" dirty="0" err="1" smtClean="0"/>
              <a:t>isltilah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>
                <a:solidFill>
                  <a:srgbClr val="FF0000"/>
                </a:solidFill>
              </a:rPr>
              <a:t>b.	</a:t>
            </a:r>
            <a:r>
              <a:rPr lang="en-US" dirty="0" err="1" smtClean="0">
                <a:solidFill>
                  <a:srgbClr val="FF0000"/>
                </a:solidFill>
              </a:rPr>
              <a:t>isi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kandungan</a:t>
            </a:r>
            <a:r>
              <a:rPr lang="en-US" dirty="0" smtClean="0">
                <a:solidFill>
                  <a:srgbClr val="FF0000"/>
                </a:solidFill>
              </a:rPr>
              <a:t> As-</a:t>
            </a:r>
            <a:r>
              <a:rPr lang="en-US" dirty="0" err="1" smtClean="0">
                <a:solidFill>
                  <a:srgbClr val="FF0000"/>
                </a:solidFill>
              </a:rPr>
              <a:t>Sunah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/>
            <a:r>
              <a:rPr lang="en-US" dirty="0" err="1" smtClean="0"/>
              <a:t>Sunah</a:t>
            </a:r>
            <a:r>
              <a:rPr lang="en-US" dirty="0" smtClean="0"/>
              <a:t> </a:t>
            </a:r>
            <a:r>
              <a:rPr lang="en-US" dirty="0" err="1" smtClean="0"/>
              <a:t>Qauliyah</a:t>
            </a:r>
            <a:r>
              <a:rPr lang="en-US" dirty="0" smtClean="0"/>
              <a:t>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sunah</a:t>
            </a:r>
            <a:r>
              <a:rPr lang="en-US" dirty="0" smtClean="0"/>
              <a:t> yang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perkataan</a:t>
            </a:r>
            <a:r>
              <a:rPr lang="en-US" dirty="0" smtClean="0"/>
              <a:t> </a:t>
            </a:r>
            <a:r>
              <a:rPr lang="en-US" dirty="0" err="1" smtClean="0"/>
              <a:t>contohnya</a:t>
            </a:r>
            <a:r>
              <a:rPr lang="en-US" dirty="0" smtClean="0"/>
              <a:t>,  </a:t>
            </a:r>
            <a:r>
              <a:rPr lang="ar-SA" sz="4700" dirty="0" smtClean="0">
                <a:latin typeface="Adobe Naskh Medium" pitchFamily="50" charset="-78"/>
                <a:cs typeface="Adobe Naskh Medium" pitchFamily="50" charset="-78"/>
              </a:rPr>
              <a:t>اِنَّمَا الْاَعْمَلُ بِالنِّيَاتٍ</a:t>
            </a:r>
            <a:endParaRPr lang="en-US" dirty="0" smtClean="0"/>
          </a:p>
          <a:p>
            <a:pPr marL="514350" indent="-514350"/>
            <a:r>
              <a:rPr lang="en-US" dirty="0" err="1" smtClean="0"/>
              <a:t>sunah</a:t>
            </a:r>
            <a:r>
              <a:rPr lang="en-US" dirty="0" smtClean="0"/>
              <a:t> </a:t>
            </a:r>
            <a:r>
              <a:rPr lang="en-US" dirty="0" err="1" smtClean="0"/>
              <a:t>fi’liyah</a:t>
            </a:r>
            <a:r>
              <a:rPr lang="en-US" dirty="0" smtClean="0"/>
              <a:t>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sunah</a:t>
            </a:r>
            <a:r>
              <a:rPr lang="en-US" dirty="0" smtClean="0"/>
              <a:t> yang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nabi</a:t>
            </a:r>
            <a:r>
              <a:rPr lang="en-US" dirty="0" smtClean="0"/>
              <a:t> yang </a:t>
            </a:r>
            <a:r>
              <a:rPr lang="en-US" dirty="0" err="1" smtClean="0"/>
              <a:t>disimpulkan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perintah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larangan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teladan</a:t>
            </a:r>
            <a:r>
              <a:rPr lang="en-US" dirty="0" smtClean="0"/>
              <a:t> </a:t>
            </a:r>
            <a:r>
              <a:rPr lang="en-US" dirty="0" err="1" smtClean="0"/>
              <a:t>Rasul</a:t>
            </a:r>
            <a:r>
              <a:rPr lang="en-US" dirty="0" smtClean="0"/>
              <a:t>, </a:t>
            </a:r>
            <a:r>
              <a:rPr lang="en-US" dirty="0" err="1" smtClean="0"/>
              <a:t>contohnya</a:t>
            </a:r>
            <a:r>
              <a:rPr lang="en-US" dirty="0" smtClean="0"/>
              <a:t>. </a:t>
            </a:r>
            <a:r>
              <a:rPr lang="en-US" dirty="0" err="1" smtClean="0"/>
              <a:t>salat</a:t>
            </a:r>
            <a:r>
              <a:rPr lang="en-US" dirty="0" smtClean="0"/>
              <a:t>, </a:t>
            </a:r>
            <a:r>
              <a:rPr lang="en-US" dirty="0" err="1" smtClean="0"/>
              <a:t>zakat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haji</a:t>
            </a:r>
            <a:r>
              <a:rPr lang="en-US" dirty="0" smtClean="0"/>
              <a:t>.</a:t>
            </a:r>
          </a:p>
          <a:p>
            <a:pPr marL="514350" indent="-514350"/>
            <a:r>
              <a:rPr lang="en-US" dirty="0" err="1" smtClean="0"/>
              <a:t>sunah</a:t>
            </a:r>
            <a:r>
              <a:rPr lang="en-US" dirty="0" smtClean="0"/>
              <a:t> </a:t>
            </a:r>
            <a:r>
              <a:rPr lang="en-US" dirty="0" err="1" smtClean="0"/>
              <a:t>taqririyah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sunah</a:t>
            </a:r>
            <a:r>
              <a:rPr lang="en-US" dirty="0" smtClean="0"/>
              <a:t> yang </a:t>
            </a:r>
            <a:r>
              <a:rPr lang="en-US" dirty="0" err="1" smtClean="0"/>
              <a:t>berbentuk</a:t>
            </a:r>
            <a:r>
              <a:rPr lang="en-US" dirty="0" smtClean="0"/>
              <a:t> </a:t>
            </a:r>
            <a:r>
              <a:rPr lang="en-US" dirty="0" err="1" smtClean="0"/>
              <a:t>pengakuan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ketetapan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saw., </a:t>
            </a:r>
            <a:r>
              <a:rPr lang="en-US" dirty="0" err="1" smtClean="0"/>
              <a:t>contohnya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sahabat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Rasulullah</a:t>
            </a:r>
            <a:r>
              <a:rPr lang="en-US" dirty="0" smtClean="0"/>
              <a:t> saw. </a:t>
            </a:r>
            <a:r>
              <a:rPr lang="en-US" dirty="0" err="1" smtClean="0"/>
              <a:t>membiarkannya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rgbClr val="FF0000"/>
                </a:solidFill>
              </a:rPr>
              <a:t>c. 	</a:t>
            </a:r>
            <a:r>
              <a:rPr lang="en-US" dirty="0" err="1" smtClean="0">
                <a:solidFill>
                  <a:srgbClr val="FF0000"/>
                </a:solidFill>
              </a:rPr>
              <a:t>kedudukan</a:t>
            </a:r>
            <a:r>
              <a:rPr lang="en-US" dirty="0" smtClean="0">
                <a:solidFill>
                  <a:srgbClr val="FF0000"/>
                </a:solidFill>
              </a:rPr>
              <a:t> As-</a:t>
            </a:r>
            <a:r>
              <a:rPr lang="en-US" dirty="0" err="1" smtClean="0">
                <a:solidFill>
                  <a:srgbClr val="FF0000"/>
                </a:solidFill>
              </a:rPr>
              <a:t>Sunah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/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Islam</a:t>
            </a:r>
          </a:p>
          <a:p>
            <a:pPr marL="514350" indent="-514350"/>
            <a:r>
              <a:rPr lang="en-US" dirty="0" err="1" smtClean="0"/>
              <a:t>menguatkan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menegaskan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Al-Qur’an</a:t>
            </a:r>
          </a:p>
          <a:p>
            <a:pPr marL="514350" indent="-514350"/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merinci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masih</a:t>
            </a:r>
            <a:r>
              <a:rPr lang="en-US" dirty="0" smtClean="0"/>
              <a:t> global</a:t>
            </a:r>
          </a:p>
          <a:p>
            <a:pPr marL="514350" indent="-514350"/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di </a:t>
            </a:r>
            <a:r>
              <a:rPr lang="en-US" dirty="0" err="1" smtClean="0"/>
              <a:t>dalam</a:t>
            </a:r>
            <a:r>
              <a:rPr lang="en-US" dirty="0" smtClean="0"/>
              <a:t>  Al-Qur’an.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23835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dirty="0" err="1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Pengertian</a:t>
            </a:r>
            <a:r>
              <a:rPr lang="en-US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en-US" dirty="0" err="1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isi</a:t>
            </a:r>
            <a:r>
              <a:rPr lang="en-US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kandungan</a:t>
            </a:r>
            <a:r>
              <a:rPr lang="en-US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en-US" dirty="0" err="1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dan</a:t>
            </a:r>
            <a:r>
              <a:rPr lang="en-US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kedudukan</a:t>
            </a:r>
            <a:r>
              <a:rPr lang="en-US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Ijtihad</a:t>
            </a:r>
            <a:endParaRPr lang="id-ID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54102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a. </a:t>
            </a:r>
            <a:r>
              <a:rPr lang="en-US" dirty="0" err="1" smtClean="0">
                <a:solidFill>
                  <a:srgbClr val="FF0000"/>
                </a:solidFill>
              </a:rPr>
              <a:t>pengertian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Ijtihad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ijtihad</a:t>
            </a:r>
            <a:r>
              <a:rPr lang="en-US" dirty="0" smtClean="0"/>
              <a:t> </a:t>
            </a:r>
            <a:r>
              <a:rPr lang="en-US" dirty="0" err="1" smtClean="0"/>
              <a:t>bersal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lafaz</a:t>
            </a:r>
            <a:r>
              <a:rPr lang="en-US" i="1" dirty="0" smtClean="0"/>
              <a:t> </a:t>
            </a:r>
            <a:r>
              <a:rPr lang="en-US" i="1" dirty="0" err="1" smtClean="0"/>
              <a:t>ijtihada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ar-SA" dirty="0" smtClean="0"/>
              <a:t> </a:t>
            </a:r>
            <a:r>
              <a:rPr lang="ar-SA" dirty="0" smtClean="0">
                <a:latin typeface="Adobe Naskh Medium" pitchFamily="50" charset="-78"/>
                <a:cs typeface="Adobe Naskh Medium" pitchFamily="50" charset="-78"/>
              </a:rPr>
              <a:t>اِجْتَهَدَ</a:t>
            </a:r>
            <a:r>
              <a:rPr lang="en-US" dirty="0" smtClean="0"/>
              <a:t>) yang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mencurahkan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pikiran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mencurahkan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syariat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dalil-dalil</a:t>
            </a:r>
            <a:r>
              <a:rPr lang="en-US" dirty="0" smtClean="0"/>
              <a:t> </a:t>
            </a:r>
            <a:r>
              <a:rPr lang="en-US" dirty="0" err="1" smtClean="0"/>
              <a:t>syara</a:t>
            </a:r>
            <a:r>
              <a:rPr lang="en-US" dirty="0" smtClean="0"/>
              <a:t>’ </a:t>
            </a:r>
            <a:r>
              <a:rPr lang="en-US" dirty="0" err="1" smtClean="0"/>
              <a:t>yaitu</a:t>
            </a:r>
            <a:r>
              <a:rPr lang="en-US" dirty="0" smtClean="0"/>
              <a:t> Al-Qur’an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hadis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b. </a:t>
            </a:r>
            <a:r>
              <a:rPr lang="en-US" dirty="0" err="1" smtClean="0">
                <a:solidFill>
                  <a:srgbClr val="FF0000"/>
                </a:solidFill>
              </a:rPr>
              <a:t>isi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kandungan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Ijtihad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islam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jawabannya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Al-Qur’an </a:t>
            </a:r>
            <a:r>
              <a:rPr lang="en-US" dirty="0" err="1" smtClean="0"/>
              <a:t>maupun</a:t>
            </a:r>
            <a:r>
              <a:rPr lang="en-US" dirty="0" smtClean="0"/>
              <a:t> As-</a:t>
            </a:r>
            <a:r>
              <a:rPr lang="en-US" dirty="0" err="1" smtClean="0"/>
              <a:t>Sunah</a:t>
            </a:r>
            <a:r>
              <a:rPr lang="en-US" dirty="0" smtClean="0"/>
              <a:t> ,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ijtihad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ulama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c. </a:t>
            </a:r>
            <a:r>
              <a:rPr lang="en-US" dirty="0" err="1" smtClean="0">
                <a:solidFill>
                  <a:srgbClr val="FF0000"/>
                </a:solidFill>
              </a:rPr>
              <a:t>kedudukan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Ijtihad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penggalian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islam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ulama</a:t>
            </a:r>
            <a:r>
              <a:rPr lang="en-US" dirty="0" smtClean="0"/>
              <a:t> </a:t>
            </a:r>
            <a:r>
              <a:rPr lang="en-US" dirty="0" err="1" smtClean="0"/>
              <a:t>mujtahid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,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i="1" dirty="0" err="1" smtClean="0"/>
              <a:t>ijma</a:t>
            </a:r>
            <a:r>
              <a:rPr lang="en-US" i="1" dirty="0" smtClean="0"/>
              <a:t>’, </a:t>
            </a:r>
            <a:r>
              <a:rPr lang="en-US" i="1" dirty="0" err="1" smtClean="0"/>
              <a:t>Qias</a:t>
            </a:r>
            <a:r>
              <a:rPr lang="en-US" i="1" dirty="0" smtClean="0"/>
              <a:t>. </a:t>
            </a:r>
            <a:r>
              <a:rPr lang="en-US" i="1" dirty="0" err="1" smtClean="0"/>
              <a:t>istihsa</a:t>
            </a:r>
            <a:r>
              <a:rPr lang="en-US" i="1" dirty="0" smtClean="0"/>
              <a:t>, </a:t>
            </a:r>
            <a:r>
              <a:rPr lang="en-US" i="1" dirty="0" err="1" smtClean="0"/>
              <a:t>istishsab</a:t>
            </a:r>
            <a:r>
              <a:rPr lang="en-US" i="1" dirty="0" smtClean="0"/>
              <a:t>, </a:t>
            </a:r>
            <a:r>
              <a:rPr lang="en-US" i="1" dirty="0" err="1" smtClean="0"/>
              <a:t>maslahah</a:t>
            </a:r>
            <a:r>
              <a:rPr lang="en-US" i="1" dirty="0" smtClean="0"/>
              <a:t> </a:t>
            </a:r>
            <a:r>
              <a:rPr lang="en-US" i="1" dirty="0" err="1" smtClean="0"/>
              <a:t>mursalah</a:t>
            </a:r>
            <a:r>
              <a:rPr lang="en-US" i="1" dirty="0" smtClean="0"/>
              <a:t>, </a:t>
            </a:r>
            <a:r>
              <a:rPr lang="en-US" i="1" dirty="0" err="1" smtClean="0"/>
              <a:t>dan</a:t>
            </a:r>
            <a:r>
              <a:rPr lang="en-US" i="1" dirty="0" smtClean="0"/>
              <a:t> ‘</a:t>
            </a:r>
            <a:r>
              <a:rPr lang="en-US" i="1" dirty="0" err="1" smtClean="0"/>
              <a:t>urf</a:t>
            </a:r>
            <a:r>
              <a:rPr lang="en-US" i="1" dirty="0" smtClean="0"/>
              <a:t>.</a:t>
            </a:r>
            <a:endParaRPr lang="id-ID" i="1" dirty="0"/>
          </a:p>
        </p:txBody>
      </p:sp>
    </p:spTree>
    <p:extLst>
      <p:ext uri="{BB962C8B-B14F-4D97-AF65-F5344CB8AC3E}">
        <p14:creationId xmlns:p14="http://schemas.microsoft.com/office/powerpoint/2010/main" val="361561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 anchor="ctr"/>
          <a:lstStyle/>
          <a:p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meyakini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sumber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hukum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Islam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dalam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Al-Qur’an</a:t>
            </a:r>
            <a:endParaRPr lang="id-ID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rgbClr val="FFFF0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>
            <a:normAutofit fontScale="92500"/>
          </a:bodyPr>
          <a:lstStyle/>
          <a:p>
            <a:pPr algn="just"/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Islam yang </a:t>
            </a:r>
            <a:r>
              <a:rPr lang="en-US" dirty="0" err="1" smtClean="0"/>
              <a:t>bersumber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Al-Qur’an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mutlak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keraguan</a:t>
            </a:r>
            <a:r>
              <a:rPr lang="en-US" dirty="0" smtClean="0"/>
              <a:t> </a:t>
            </a:r>
            <a:r>
              <a:rPr lang="en-US" dirty="0" err="1" smtClean="0"/>
              <a:t>sedikitpun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petunjuk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orang-orang</a:t>
            </a:r>
            <a:r>
              <a:rPr lang="en-US" dirty="0" smtClean="0"/>
              <a:t> yang </a:t>
            </a:r>
            <a:r>
              <a:rPr lang="en-US" dirty="0" err="1" smtClean="0"/>
              <a:t>beriman</a:t>
            </a:r>
            <a:endParaRPr lang="en-US" dirty="0" smtClean="0"/>
          </a:p>
          <a:p>
            <a:pPr algn="just"/>
            <a:r>
              <a:rPr lang="en-US" dirty="0" err="1" smtClean="0"/>
              <a:t>Umat</a:t>
            </a:r>
            <a:r>
              <a:rPr lang="en-US" dirty="0" smtClean="0"/>
              <a:t> Islam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meyakini</a:t>
            </a:r>
            <a:r>
              <a:rPr lang="en-US" dirty="0" smtClean="0"/>
              <a:t> Al-Qur’an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meyakini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Islam yang </a:t>
            </a:r>
            <a:r>
              <a:rPr lang="en-US" dirty="0" err="1" smtClean="0"/>
              <a:t>bersumber</a:t>
            </a:r>
            <a:r>
              <a:rPr lang="en-US" dirty="0" smtClean="0"/>
              <a:t> </a:t>
            </a:r>
            <a:r>
              <a:rPr lang="en-US" dirty="0" err="1" smtClean="0"/>
              <a:t>dai</a:t>
            </a:r>
            <a:r>
              <a:rPr lang="en-US" dirty="0" smtClean="0"/>
              <a:t> Al-Qur’an , </a:t>
            </a:r>
            <a:r>
              <a:rPr lang="en-US" dirty="0" err="1" smtClean="0"/>
              <a:t>umat</a:t>
            </a:r>
            <a:r>
              <a:rPr lang="en-US" dirty="0" smtClean="0"/>
              <a:t> Islam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tahapan-tahapan</a:t>
            </a:r>
            <a:r>
              <a:rPr lang="en-US" dirty="0" smtClean="0"/>
              <a:t>. </a:t>
            </a:r>
            <a:r>
              <a:rPr lang="en-US" dirty="0" err="1" smtClean="0"/>
              <a:t>Tahapan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fasih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urgensi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bersungguh-sungguh</a:t>
            </a:r>
            <a:r>
              <a:rPr lang="en-US" dirty="0" smtClean="0"/>
              <a:t>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6626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  <a:ln>
            <a:solidFill>
              <a:schemeClr val="tx2">
                <a:lumMod val="40000"/>
                <a:lumOff val="6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anchor="ctr">
            <a:normAutofit fontScale="90000"/>
          </a:bodyPr>
          <a:lstStyle/>
          <a:p>
            <a:r>
              <a:rPr lang="en-US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meyakini</a:t>
            </a:r>
            <a:r>
              <a:rPr lang="en-US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kebenaran</a:t>
            </a:r>
            <a:r>
              <a:rPr lang="en-US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hukum</a:t>
            </a:r>
            <a:r>
              <a:rPr lang="en-US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Islam </a:t>
            </a:r>
            <a:r>
              <a:rPr lang="en-US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dalam</a:t>
            </a:r>
            <a:r>
              <a:rPr lang="en-US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As-</a:t>
            </a:r>
            <a:r>
              <a:rPr lang="en-US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Sunah</a:t>
            </a:r>
            <a:endParaRPr lang="id-ID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371600"/>
            <a:ext cx="8839200" cy="53340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Kebenaran</a:t>
            </a:r>
            <a:r>
              <a:rPr lang="en-US" dirty="0" smtClean="0"/>
              <a:t> As-</a:t>
            </a:r>
            <a:r>
              <a:rPr lang="en-US" dirty="0" err="1" smtClean="0"/>
              <a:t>Sunah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Al-Qur’an. </a:t>
            </a:r>
            <a:r>
              <a:rPr lang="en-US" dirty="0" err="1" smtClean="0"/>
              <a:t>Kedudukan</a:t>
            </a:r>
            <a:r>
              <a:rPr lang="en-US" dirty="0" smtClean="0"/>
              <a:t> As-</a:t>
            </a:r>
            <a:r>
              <a:rPr lang="en-US" dirty="0" err="1" smtClean="0"/>
              <a:t>Sunah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Al-Qur’an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menguatkan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Al-Qur’an,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Al-Qur’an yang </a:t>
            </a:r>
            <a:r>
              <a:rPr lang="en-US" dirty="0" err="1" smtClean="0"/>
              <a:t>bersifat</a:t>
            </a:r>
            <a:r>
              <a:rPr lang="en-US" dirty="0" smtClean="0"/>
              <a:t> global (</a:t>
            </a:r>
            <a:r>
              <a:rPr lang="en-US" dirty="0" err="1" smtClean="0"/>
              <a:t>mujmal</a:t>
            </a:r>
            <a:r>
              <a:rPr lang="en-US" dirty="0" smtClean="0"/>
              <a:t>),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mukalaf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Al-Qur’an. </a:t>
            </a:r>
          </a:p>
          <a:p>
            <a:pPr algn="just"/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, </a:t>
            </a:r>
            <a:r>
              <a:rPr lang="en-US" dirty="0" err="1" smtClean="0"/>
              <a:t>umat</a:t>
            </a:r>
            <a:r>
              <a:rPr lang="en-US" dirty="0" smtClean="0"/>
              <a:t> Islam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meyakini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Islam yang </a:t>
            </a:r>
            <a:r>
              <a:rPr lang="en-US" dirty="0" err="1" smtClean="0"/>
              <a:t>tertuang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As-</a:t>
            </a:r>
            <a:r>
              <a:rPr lang="en-US" dirty="0" err="1" smtClean="0"/>
              <a:t>Sunah</a:t>
            </a:r>
            <a:r>
              <a:rPr lang="en-US" dirty="0" smtClean="0"/>
              <a:t>. </a:t>
            </a:r>
            <a:r>
              <a:rPr lang="en-US" dirty="0" err="1" smtClean="0"/>
              <a:t>Sebagaimana</a:t>
            </a:r>
            <a:r>
              <a:rPr lang="en-US" dirty="0" smtClean="0"/>
              <a:t> firma Allah </a:t>
            </a:r>
            <a:r>
              <a:rPr lang="en-US" dirty="0" err="1" smtClean="0"/>
              <a:t>swt</a:t>
            </a:r>
            <a:r>
              <a:rPr lang="en-US" dirty="0" smtClean="0"/>
              <a:t>.</a:t>
            </a:r>
            <a:endParaRPr lang="en-US" sz="3500" dirty="0" smtClean="0">
              <a:latin typeface="Adobe Naskh Medium" pitchFamily="50" charset="-78"/>
              <a:cs typeface="Adobe Naskh Medium" pitchFamily="50" charset="-78"/>
            </a:endParaRPr>
          </a:p>
          <a:p>
            <a:pPr algn="just" rtl="1">
              <a:buNone/>
            </a:pPr>
            <a:r>
              <a:rPr lang="ar-SA" sz="3500" dirty="0" smtClean="0">
                <a:latin typeface="Adobe Naskh Medium" pitchFamily="50" charset="-78"/>
                <a:cs typeface="Adobe Naskh Medium" pitchFamily="50" charset="-78"/>
              </a:rPr>
              <a:t>....وَمَآا</a:t>
            </a:r>
            <a:r>
              <a:rPr lang="ar-SA" sz="3500" dirty="0" smtClean="0">
                <a:latin typeface="Adobe Naskh Medium"/>
                <a:cs typeface="Adobe Naskh Medium"/>
              </a:rPr>
              <a:t>ٰ</a:t>
            </a:r>
            <a:r>
              <a:rPr lang="ar-SA" sz="3500" dirty="0" smtClean="0">
                <a:latin typeface="Adobe Naskh Medium" pitchFamily="50" charset="-78"/>
                <a:cs typeface="Adobe Naskh Medium" pitchFamily="50" charset="-78"/>
              </a:rPr>
              <a:t>ت</a:t>
            </a:r>
            <a:r>
              <a:rPr lang="ar-SA" sz="3500" dirty="0" smtClean="0">
                <a:latin typeface="Adobe Naskh Medium"/>
                <a:cs typeface="Adobe Naskh Medium"/>
              </a:rPr>
              <a:t>ٰ</a:t>
            </a:r>
            <a:r>
              <a:rPr lang="ar-SA" sz="3500" dirty="0" smtClean="0">
                <a:latin typeface="Adobe Naskh Medium" pitchFamily="50" charset="-78"/>
                <a:cs typeface="Adobe Naskh Medium" pitchFamily="50" charset="-78"/>
              </a:rPr>
              <a:t>كُمُ الرَّسُوْلُ فَخُذُوْهُ وَمَانَه</a:t>
            </a:r>
            <a:r>
              <a:rPr lang="ar-SA" sz="3500" dirty="0" smtClean="0">
                <a:latin typeface="Adobe Naskh Medium"/>
                <a:cs typeface="Adobe Naskh Medium"/>
              </a:rPr>
              <a:t>ٰ</a:t>
            </a:r>
            <a:r>
              <a:rPr lang="ar-SA" sz="3500" dirty="0" smtClean="0">
                <a:latin typeface="Adobe Naskh Medium" pitchFamily="50" charset="-78"/>
                <a:cs typeface="Adobe Naskh Medium" pitchFamily="50" charset="-78"/>
              </a:rPr>
              <a:t>كُمْ عَنْهُ فَانْتَهُوْا</a:t>
            </a:r>
            <a:r>
              <a:rPr lang="ar-SA" sz="3500" dirty="0" smtClean="0">
                <a:latin typeface="Adobe Naskh Medium"/>
                <a:cs typeface="Adobe Naskh Medium"/>
              </a:rPr>
              <a:t>ۚ....</a:t>
            </a:r>
            <a:r>
              <a:rPr lang="ar-SA" sz="3500" dirty="0" smtClean="0">
                <a:latin typeface="Adobe Naskh Medium" pitchFamily="50" charset="-78"/>
                <a:cs typeface="Adobe Naskh Medium" pitchFamily="50" charset="-78"/>
              </a:rPr>
              <a:t> ﴿الحشر:</a:t>
            </a:r>
            <a:r>
              <a:rPr lang="en-US" sz="3500" dirty="0" smtClean="0">
                <a:latin typeface="Adobe Naskh Medium" pitchFamily="50" charset="-78"/>
                <a:cs typeface="Adobe Naskh Medium" pitchFamily="50" charset="-78"/>
              </a:rPr>
              <a:t> </a:t>
            </a:r>
            <a:r>
              <a:rPr lang="ar-SA" sz="3500" dirty="0" smtClean="0">
                <a:latin typeface="Adobe Naskh Medium" pitchFamily="50" charset="-78"/>
                <a:cs typeface="Adobe Naskh Medium" pitchFamily="50" charset="-78"/>
              </a:rPr>
              <a:t> ٧﴾</a:t>
            </a:r>
            <a:endParaRPr lang="ar-SA" sz="3500" dirty="0" smtClean="0">
              <a:cs typeface="Adobe Naskh Medium" pitchFamily="50" charset="-78"/>
            </a:endParaRPr>
          </a:p>
          <a:p>
            <a:pPr algn="just">
              <a:buNone/>
            </a:pPr>
            <a:r>
              <a:rPr lang="en-US" dirty="0" err="1" smtClean="0">
                <a:cs typeface="Adobe Naskh Medium" pitchFamily="50" charset="-78"/>
              </a:rPr>
              <a:t>Artinya</a:t>
            </a:r>
            <a:r>
              <a:rPr lang="en-US" dirty="0" smtClean="0">
                <a:cs typeface="Adobe Naskh Medium" pitchFamily="50" charset="-78"/>
              </a:rPr>
              <a:t>: ….</a:t>
            </a:r>
            <a:r>
              <a:rPr lang="en-US" dirty="0" err="1" smtClean="0">
                <a:cs typeface="Adobe Naskh Medium" pitchFamily="50" charset="-78"/>
              </a:rPr>
              <a:t>apa</a:t>
            </a:r>
            <a:r>
              <a:rPr lang="en-US" dirty="0" smtClean="0">
                <a:cs typeface="Adobe Naskh Medium" pitchFamily="50" charset="-78"/>
              </a:rPr>
              <a:t> yang </a:t>
            </a:r>
            <a:r>
              <a:rPr lang="en-US" dirty="0" err="1" smtClean="0">
                <a:cs typeface="Adobe Naskh Medium" pitchFamily="50" charset="-78"/>
              </a:rPr>
              <a:t>diberikan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rasul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kepadamu</a:t>
            </a:r>
            <a:r>
              <a:rPr lang="en-US" dirty="0" smtClean="0">
                <a:cs typeface="Adobe Naskh Medium" pitchFamily="50" charset="-78"/>
              </a:rPr>
              <a:t>, </a:t>
            </a:r>
            <a:r>
              <a:rPr lang="en-US" dirty="0" err="1" smtClean="0">
                <a:cs typeface="Adobe Naskh Medium" pitchFamily="50" charset="-78"/>
              </a:rPr>
              <a:t>maka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terimalah</a:t>
            </a:r>
            <a:r>
              <a:rPr lang="en-US" dirty="0" smtClean="0">
                <a:cs typeface="Adobe Naskh Medium" pitchFamily="50" charset="-78"/>
              </a:rPr>
              <a:t>, </a:t>
            </a:r>
            <a:r>
              <a:rPr lang="en-US" dirty="0" err="1" smtClean="0">
                <a:cs typeface="Adobe Naskh Medium" pitchFamily="50" charset="-78"/>
              </a:rPr>
              <a:t>dan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apa</a:t>
            </a:r>
            <a:r>
              <a:rPr lang="en-US" dirty="0" smtClean="0">
                <a:cs typeface="Adobe Naskh Medium" pitchFamily="50" charset="-78"/>
              </a:rPr>
              <a:t> yang </a:t>
            </a:r>
            <a:r>
              <a:rPr lang="en-US" dirty="0" err="1" smtClean="0">
                <a:cs typeface="Adobe Naskh Medium" pitchFamily="50" charset="-78"/>
              </a:rPr>
              <a:t>dilarang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bagimu</a:t>
            </a:r>
            <a:r>
              <a:rPr lang="en-US" dirty="0" smtClean="0">
                <a:cs typeface="Adobe Naskh Medium" pitchFamily="50" charset="-78"/>
              </a:rPr>
              <a:t>, </a:t>
            </a:r>
            <a:r>
              <a:rPr lang="en-US" dirty="0" err="1" smtClean="0">
                <a:cs typeface="Adobe Naskh Medium" pitchFamily="50" charset="-78"/>
              </a:rPr>
              <a:t>maka</a:t>
            </a:r>
            <a:r>
              <a:rPr lang="en-US" dirty="0" smtClean="0">
                <a:cs typeface="Adobe Naskh Medium" pitchFamily="50" charset="-78"/>
              </a:rPr>
              <a:t> </a:t>
            </a:r>
            <a:r>
              <a:rPr lang="en-US" dirty="0" err="1" smtClean="0">
                <a:cs typeface="Adobe Naskh Medium" pitchFamily="50" charset="-78"/>
              </a:rPr>
              <a:t>tinggalkanlah</a:t>
            </a:r>
            <a:r>
              <a:rPr lang="en-US" dirty="0" smtClean="0">
                <a:cs typeface="Adobe Naskh Medium" pitchFamily="50" charset="-78"/>
              </a:rPr>
              <a:t>… (QS. Al-</a:t>
            </a:r>
            <a:r>
              <a:rPr lang="en-US" dirty="0" err="1" smtClean="0">
                <a:cs typeface="Times New Roman"/>
              </a:rPr>
              <a:t>Ḥ</a:t>
            </a:r>
            <a:r>
              <a:rPr lang="en-US" dirty="0" err="1" smtClean="0">
                <a:cs typeface="Adobe Naskh Medium" pitchFamily="50" charset="-78"/>
              </a:rPr>
              <a:t>asyr</a:t>
            </a:r>
            <a:r>
              <a:rPr lang="en-US" dirty="0" smtClean="0">
                <a:cs typeface="Adobe Naskh Medium" pitchFamily="50" charset="-78"/>
              </a:rPr>
              <a:t>/59: 7)</a:t>
            </a:r>
            <a:endParaRPr lang="id-ID" dirty="0">
              <a:cs typeface="Adobe Naskh Medium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0104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83515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r>
              <a:rPr lang="en-US" b="1" dirty="0" err="1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meyakini</a:t>
            </a:r>
            <a:r>
              <a:rPr lang="en-US" b="1" dirty="0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kebenaran</a:t>
            </a:r>
            <a:r>
              <a:rPr lang="en-US" b="1" dirty="0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hukum</a:t>
            </a:r>
            <a:r>
              <a:rPr lang="en-US" b="1" dirty="0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Islam </a:t>
            </a:r>
            <a:r>
              <a:rPr lang="en-US" b="1" dirty="0" err="1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hasil</a:t>
            </a:r>
            <a:r>
              <a:rPr lang="en-US" b="1" dirty="0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8000">
                  <a:solidFill>
                    <a:srgbClr val="00B0F0"/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Ijtihad</a:t>
            </a:r>
            <a:endParaRPr lang="id-ID" b="1" dirty="0">
              <a:ln w="18000">
                <a:solidFill>
                  <a:srgbClr val="00B0F0"/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371600"/>
            <a:ext cx="8839200" cy="5334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en-US" dirty="0" err="1" smtClean="0"/>
              <a:t>Hasil-hasil</a:t>
            </a:r>
            <a:r>
              <a:rPr lang="en-US" dirty="0" smtClean="0"/>
              <a:t> </a:t>
            </a:r>
            <a:r>
              <a:rPr lang="en-US" dirty="0" err="1" smtClean="0"/>
              <a:t>ijtihad</a:t>
            </a:r>
            <a:r>
              <a:rPr lang="en-US" dirty="0" smtClean="0"/>
              <a:t> 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ulama</a:t>
            </a:r>
            <a:r>
              <a:rPr lang="en-US" dirty="0" smtClean="0"/>
              <a:t> </a:t>
            </a:r>
            <a:r>
              <a:rPr lang="en-US" dirty="0" err="1" smtClean="0"/>
              <a:t>mujtahid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yang </a:t>
            </a:r>
            <a:r>
              <a:rPr lang="en-US" dirty="0" err="1" smtClean="0"/>
              <a:t>sah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Islam.</a:t>
            </a:r>
          </a:p>
          <a:p>
            <a:pPr algn="just"/>
            <a:r>
              <a:rPr lang="en-US" dirty="0" err="1" smtClean="0"/>
              <a:t>Sah</a:t>
            </a:r>
            <a:r>
              <a:rPr lang="en-US" dirty="0" smtClean="0"/>
              <a:t> </a:t>
            </a:r>
            <a:r>
              <a:rPr lang="en-US" dirty="0" err="1" smtClean="0"/>
              <a:t>hukumnya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umat</a:t>
            </a:r>
            <a:r>
              <a:rPr lang="en-US" dirty="0" smtClean="0"/>
              <a:t> Islam </a:t>
            </a:r>
            <a:r>
              <a:rPr lang="en-US" dirty="0" err="1" smtClean="0"/>
              <a:t>meyakini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mengikuti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ijtihad</a:t>
            </a:r>
            <a:r>
              <a:rPr lang="en-US" dirty="0" smtClean="0"/>
              <a:t> </a:t>
            </a:r>
            <a:r>
              <a:rPr lang="en-US" dirty="0" err="1" smtClean="0"/>
              <a:t>ulama</a:t>
            </a:r>
            <a:r>
              <a:rPr lang="en-US" dirty="0" smtClean="0"/>
              <a:t>,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wujud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ketaatan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ulil</a:t>
            </a:r>
            <a:r>
              <a:rPr lang="en-US" dirty="0" smtClean="0"/>
              <a:t> </a:t>
            </a:r>
            <a:r>
              <a:rPr lang="en-US" dirty="0" err="1" smtClean="0"/>
              <a:t>ami</a:t>
            </a:r>
            <a:r>
              <a:rPr lang="en-US" dirty="0" smtClean="0"/>
              <a:t>, Allah </a:t>
            </a:r>
            <a:r>
              <a:rPr lang="en-US" dirty="0" err="1" smtClean="0"/>
              <a:t>berfirman</a:t>
            </a:r>
            <a:r>
              <a:rPr lang="en-US" dirty="0" smtClean="0"/>
              <a:t>.</a:t>
            </a:r>
          </a:p>
          <a:p>
            <a:pPr algn="just" rtl="1"/>
            <a:r>
              <a:rPr lang="ar-SA" sz="2800" dirty="0" smtClean="0">
                <a:latin typeface="Adobe Naskh Medium" pitchFamily="50" charset="-78"/>
                <a:cs typeface="Adobe Naskh Medium" pitchFamily="50" charset="-78"/>
              </a:rPr>
              <a:t> يَا</a:t>
            </a:r>
            <a:r>
              <a:rPr lang="ar-SA" sz="2800" dirty="0" smtClean="0">
                <a:latin typeface="Adobe Naskh Medium"/>
                <a:cs typeface="Adobe Naskh Medium"/>
              </a:rPr>
              <a:t>ٓ</a:t>
            </a:r>
            <a:r>
              <a:rPr lang="ar-SA" sz="2800" dirty="0" smtClean="0">
                <a:latin typeface="Adobe Naskh Medium" pitchFamily="50" charset="-78"/>
                <a:cs typeface="Adobe Naskh Medium" pitchFamily="50" charset="-78"/>
              </a:rPr>
              <a:t>اَيُّهَا الَّذِيْنَ ا</a:t>
            </a:r>
            <a:r>
              <a:rPr lang="ar-SA" sz="2800" dirty="0" smtClean="0">
                <a:latin typeface="Adobe Naskh Medium"/>
                <a:cs typeface="Adobe Naskh Medium"/>
              </a:rPr>
              <a:t>ٰ</a:t>
            </a:r>
            <a:r>
              <a:rPr lang="ar-SA" sz="2800" dirty="0" smtClean="0">
                <a:latin typeface="Adobe Naskh Medium" pitchFamily="50" charset="-78"/>
                <a:cs typeface="Adobe Naskh Medium" pitchFamily="50" charset="-78"/>
              </a:rPr>
              <a:t>مَنُوْ</a:t>
            </a:r>
            <a:r>
              <a:rPr lang="ar-SA" sz="2800" dirty="0" smtClean="0">
                <a:latin typeface="Adobe Naskh Medium"/>
                <a:cs typeface="Adobe Naskh Medium"/>
              </a:rPr>
              <a:t>ٓ</a:t>
            </a:r>
            <a:r>
              <a:rPr lang="ar-SA" sz="2800" dirty="0" smtClean="0">
                <a:latin typeface="Adobe Naskh Medium" pitchFamily="50" charset="-78"/>
                <a:cs typeface="Adobe Naskh Medium" pitchFamily="50" charset="-78"/>
              </a:rPr>
              <a:t>ا اَطِيْعُوا اللهَ وَاَطِيْعُوا الرَّسُوْلَ وَاُولِى اْلاَمْرِ مِنْكُمْ</a:t>
            </a:r>
            <a:r>
              <a:rPr lang="ar-SA" sz="2800" dirty="0" smtClean="0">
                <a:latin typeface="Adobe Naskh Medium"/>
                <a:cs typeface="Adobe Naskh Medium"/>
              </a:rPr>
              <a:t>ۚ....</a:t>
            </a:r>
            <a:r>
              <a:rPr lang="ar-SA" sz="2800" dirty="0" smtClean="0">
                <a:latin typeface="Adobe Naskh Medium" pitchFamily="50" charset="-78"/>
                <a:cs typeface="Adobe Naskh Medium" pitchFamily="50" charset="-78"/>
              </a:rPr>
              <a:t> ﴿النّسٓاء: </a:t>
            </a:r>
            <a:r>
              <a:rPr lang="ar-SA" sz="2800" dirty="0" smtClean="0">
                <a:latin typeface="Adobe Naskh Medium"/>
                <a:cs typeface="Adobe Naskh Medium"/>
              </a:rPr>
              <a:t>٥٩</a:t>
            </a:r>
            <a:r>
              <a:rPr lang="ar-SA" sz="2800" dirty="0" smtClean="0">
                <a:latin typeface="Adobe Naskh Medium" pitchFamily="50" charset="-78"/>
                <a:cs typeface="Adobe Naskh Medium" pitchFamily="50" charset="-78"/>
              </a:rPr>
              <a:t>﴾</a:t>
            </a:r>
            <a:endParaRPr lang="en-US" sz="2800" dirty="0" smtClean="0">
              <a:latin typeface="Adobe Naskh Medium" pitchFamily="50" charset="-78"/>
              <a:cs typeface="Adobe Naskh Medium" pitchFamily="50" charset="-78"/>
            </a:endParaRPr>
          </a:p>
          <a:p>
            <a:pPr algn="just">
              <a:buNone/>
            </a:pPr>
            <a:r>
              <a:rPr lang="en-US" sz="2400" dirty="0" err="1" smtClean="0">
                <a:latin typeface="+mj-lt"/>
                <a:cs typeface="Adobe Naskh Medium" pitchFamily="50" charset="-78"/>
              </a:rPr>
              <a:t>Artinya</a:t>
            </a:r>
            <a:r>
              <a:rPr lang="en-US" sz="2400" dirty="0" smtClean="0">
                <a:latin typeface="+mj-lt"/>
                <a:cs typeface="Adobe Naskh Medium" pitchFamily="50" charset="-78"/>
              </a:rPr>
              <a:t>: </a:t>
            </a:r>
            <a:r>
              <a:rPr lang="en-US" sz="2400" dirty="0" err="1" smtClean="0">
                <a:latin typeface="+mj-lt"/>
                <a:cs typeface="Adobe Naskh Medium" pitchFamily="50" charset="-78"/>
              </a:rPr>
              <a:t>wahai</a:t>
            </a:r>
            <a:r>
              <a:rPr lang="en-US" sz="2400" dirty="0" smtClean="0">
                <a:latin typeface="+mj-lt"/>
                <a:cs typeface="Adobe Naskh Medium" pitchFamily="50" charset="-78"/>
              </a:rPr>
              <a:t> </a:t>
            </a:r>
            <a:r>
              <a:rPr lang="en-US" sz="2400" dirty="0" err="1" smtClean="0">
                <a:latin typeface="+mj-lt"/>
                <a:cs typeface="Adobe Naskh Medium" pitchFamily="50" charset="-78"/>
              </a:rPr>
              <a:t>orang-orang</a:t>
            </a:r>
            <a:r>
              <a:rPr lang="en-US" sz="2400" dirty="0" smtClean="0">
                <a:latin typeface="+mj-lt"/>
                <a:cs typeface="Adobe Naskh Medium" pitchFamily="50" charset="-78"/>
              </a:rPr>
              <a:t> </a:t>
            </a:r>
            <a:r>
              <a:rPr lang="en-US" sz="2400" dirty="0" err="1" smtClean="0">
                <a:latin typeface="+mj-lt"/>
                <a:cs typeface="Adobe Naskh Medium" pitchFamily="50" charset="-78"/>
              </a:rPr>
              <a:t>beriman</a:t>
            </a:r>
            <a:r>
              <a:rPr lang="en-US" sz="2400" dirty="0" smtClean="0">
                <a:latin typeface="+mj-lt"/>
                <a:cs typeface="Adobe Naskh Medium" pitchFamily="50" charset="-78"/>
              </a:rPr>
              <a:t>, </a:t>
            </a:r>
            <a:r>
              <a:rPr lang="en-US" sz="2400" dirty="0" err="1" smtClean="0">
                <a:latin typeface="+mj-lt"/>
                <a:cs typeface="Adobe Naskh Medium" pitchFamily="50" charset="-78"/>
              </a:rPr>
              <a:t>taatilah</a:t>
            </a:r>
            <a:r>
              <a:rPr lang="en-US" sz="2400" dirty="0" smtClean="0">
                <a:latin typeface="+mj-lt"/>
                <a:cs typeface="Adobe Naskh Medium" pitchFamily="50" charset="-78"/>
              </a:rPr>
              <a:t> </a:t>
            </a:r>
            <a:r>
              <a:rPr lang="en-US" sz="2400" dirty="0" err="1" smtClean="0">
                <a:latin typeface="+mj-lt"/>
                <a:cs typeface="Adobe Naskh Medium" pitchFamily="50" charset="-78"/>
              </a:rPr>
              <a:t>Rasul</a:t>
            </a:r>
            <a:r>
              <a:rPr lang="en-US" sz="2400" dirty="0" smtClean="0">
                <a:latin typeface="+mj-lt"/>
                <a:cs typeface="Adobe Naskh Medium" pitchFamily="50" charset="-78"/>
              </a:rPr>
              <a:t> (</a:t>
            </a:r>
            <a:r>
              <a:rPr lang="en-US" sz="2400" dirty="0" err="1" smtClean="0">
                <a:latin typeface="+mj-lt"/>
                <a:cs typeface="Adobe Naskh Medium" pitchFamily="50" charset="-78"/>
              </a:rPr>
              <a:t>muhammad</a:t>
            </a:r>
            <a:r>
              <a:rPr lang="en-US" sz="2400" dirty="0" smtClean="0">
                <a:latin typeface="+mj-lt"/>
                <a:cs typeface="Adobe Naskh Medium" pitchFamily="50" charset="-78"/>
              </a:rPr>
              <a:t>), </a:t>
            </a:r>
            <a:r>
              <a:rPr lang="en-US" sz="2400" dirty="0" err="1" smtClean="0">
                <a:latin typeface="+mj-lt"/>
                <a:cs typeface="Adobe Naskh Medium" pitchFamily="50" charset="-78"/>
              </a:rPr>
              <a:t>dan</a:t>
            </a:r>
            <a:r>
              <a:rPr lang="en-US" sz="2400" dirty="0" smtClean="0">
                <a:latin typeface="+mj-lt"/>
                <a:cs typeface="Adobe Naskh Medium" pitchFamily="50" charset="-78"/>
              </a:rPr>
              <a:t> </a:t>
            </a:r>
            <a:r>
              <a:rPr lang="en-US" sz="2400" dirty="0" err="1" smtClean="0">
                <a:latin typeface="+mj-lt"/>
                <a:cs typeface="Adobe Naskh Medium" pitchFamily="50" charset="-78"/>
              </a:rPr>
              <a:t>ulil</a:t>
            </a:r>
            <a:r>
              <a:rPr lang="en-US" sz="2400" dirty="0" smtClean="0">
                <a:latin typeface="+mj-lt"/>
                <a:cs typeface="Adobe Naskh Medium" pitchFamily="50" charset="-78"/>
              </a:rPr>
              <a:t> </a:t>
            </a:r>
            <a:r>
              <a:rPr lang="en-US" sz="2400" dirty="0" err="1" smtClean="0">
                <a:latin typeface="+mj-lt"/>
                <a:cs typeface="Adobe Naskh Medium" pitchFamily="50" charset="-78"/>
              </a:rPr>
              <a:t>amri</a:t>
            </a:r>
            <a:r>
              <a:rPr lang="en-US" sz="2400" dirty="0" smtClean="0">
                <a:latin typeface="+mj-lt"/>
                <a:cs typeface="Adobe Naskh Medium" pitchFamily="50" charset="-78"/>
              </a:rPr>
              <a:t> (</a:t>
            </a:r>
            <a:r>
              <a:rPr lang="en-US" sz="2400" dirty="0" err="1" smtClean="0">
                <a:latin typeface="+mj-lt"/>
                <a:cs typeface="Adobe Naskh Medium" pitchFamily="50" charset="-78"/>
              </a:rPr>
              <a:t>pemegang</a:t>
            </a:r>
            <a:r>
              <a:rPr lang="en-US" sz="2400" dirty="0" smtClean="0">
                <a:latin typeface="+mj-lt"/>
                <a:cs typeface="Adobe Naskh Medium" pitchFamily="50" charset="-78"/>
              </a:rPr>
              <a:t> </a:t>
            </a:r>
            <a:r>
              <a:rPr lang="en-US" sz="2400" dirty="0" err="1" smtClean="0">
                <a:latin typeface="+mj-lt"/>
                <a:cs typeface="Adobe Naskh Medium" pitchFamily="50" charset="-78"/>
              </a:rPr>
              <a:t>kekuasaan</a:t>
            </a:r>
            <a:r>
              <a:rPr lang="en-US" sz="2400" dirty="0" smtClean="0">
                <a:latin typeface="+mj-lt"/>
                <a:cs typeface="Adobe Naskh Medium" pitchFamily="50" charset="-78"/>
              </a:rPr>
              <a:t>) </a:t>
            </a:r>
            <a:r>
              <a:rPr lang="en-US" sz="2400" dirty="0" err="1" smtClean="0">
                <a:latin typeface="+mj-lt"/>
                <a:cs typeface="Adobe Naskh Medium" pitchFamily="50" charset="-78"/>
              </a:rPr>
              <a:t>diantara</a:t>
            </a:r>
            <a:r>
              <a:rPr lang="en-US" sz="2400" dirty="0" smtClean="0">
                <a:latin typeface="+mj-lt"/>
                <a:cs typeface="Adobe Naskh Medium" pitchFamily="50" charset="-78"/>
              </a:rPr>
              <a:t> </a:t>
            </a:r>
            <a:r>
              <a:rPr lang="en-US" sz="2400" dirty="0" err="1" smtClean="0">
                <a:latin typeface="+mj-lt"/>
                <a:cs typeface="Adobe Naskh Medium" pitchFamily="50" charset="-78"/>
              </a:rPr>
              <a:t>kamu</a:t>
            </a:r>
            <a:r>
              <a:rPr lang="en-US" sz="2400" dirty="0" smtClean="0">
                <a:latin typeface="+mj-lt"/>
                <a:cs typeface="Adobe Naskh Medium" pitchFamily="50" charset="-78"/>
              </a:rPr>
              <a:t>… (QS. An-</a:t>
            </a:r>
            <a:r>
              <a:rPr lang="en-US" sz="2400" dirty="0" err="1" smtClean="0">
                <a:latin typeface="+mj-lt"/>
                <a:cs typeface="Adobe Naskh Medium" pitchFamily="50" charset="-78"/>
              </a:rPr>
              <a:t>Nis</a:t>
            </a:r>
            <a:r>
              <a:rPr lang="en-US" sz="2400" dirty="0" err="1" smtClean="0">
                <a:latin typeface="+mj-lt"/>
                <a:cs typeface="Times New Roman"/>
              </a:rPr>
              <a:t>ā</a:t>
            </a:r>
            <a:r>
              <a:rPr lang="en-US" sz="2400" dirty="0" smtClean="0">
                <a:latin typeface="+mj-lt"/>
                <a:cs typeface="Times New Roman"/>
              </a:rPr>
              <a:t>’/4: 59)</a:t>
            </a:r>
            <a:endParaRPr lang="id-ID" sz="2400" dirty="0">
              <a:latin typeface="+mj-lt"/>
              <a:cs typeface="Adobe Naskh Medium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6181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835152"/>
          </a:xfr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>
            <a:normAutofit fontScale="90000"/>
          </a:bodyPr>
          <a:lstStyle/>
          <a:p>
            <a:r>
              <a:rPr lang="en-US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berpegang</a:t>
            </a:r>
            <a:r>
              <a:rPr lang="en-US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teguh</a:t>
            </a:r>
            <a:r>
              <a:rPr lang="en-US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pada</a:t>
            </a:r>
            <a:r>
              <a:rPr lang="en-US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Al-Qur’an </a:t>
            </a:r>
            <a:r>
              <a:rPr lang="en-US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sebagai</a:t>
            </a:r>
            <a:r>
              <a:rPr lang="en-US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pedoman</a:t>
            </a:r>
            <a:r>
              <a:rPr lang="en-US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hidup</a:t>
            </a:r>
            <a:endParaRPr lang="id-ID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5410200"/>
          </a:xfrm>
          <a:solidFill>
            <a:srgbClr val="00B0F0"/>
          </a:solidFill>
          <a:ln>
            <a:solidFill>
              <a:srgbClr val="FF000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 err="1" smtClean="0"/>
              <a:t>Berpegang</a:t>
            </a:r>
            <a:r>
              <a:rPr lang="en-US" dirty="0" smtClean="0"/>
              <a:t> </a:t>
            </a:r>
            <a:r>
              <a:rPr lang="en-US" dirty="0" err="1" smtClean="0"/>
              <a:t>teguh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Al-Qur’an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pedoman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, </a:t>
            </a:r>
            <a:r>
              <a:rPr lang="en-US" dirty="0" err="1" smtClean="0"/>
              <a:t>disamping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,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meyelamatkan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mengarungi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akhirat</a:t>
            </a:r>
            <a:r>
              <a:rPr lang="en-US" dirty="0" smtClean="0"/>
              <a:t>. </a:t>
            </a:r>
            <a:r>
              <a:rPr lang="en-US" dirty="0" err="1" smtClean="0"/>
              <a:t>Nabi</a:t>
            </a:r>
            <a:r>
              <a:rPr lang="en-US" dirty="0" smtClean="0"/>
              <a:t> </a:t>
            </a:r>
            <a:r>
              <a:rPr lang="en-US" dirty="0" err="1" smtClean="0"/>
              <a:t>bersabda</a:t>
            </a:r>
            <a:r>
              <a:rPr lang="en-US" dirty="0" smtClean="0"/>
              <a:t>:</a:t>
            </a:r>
          </a:p>
          <a:p>
            <a:pPr algn="just" rtl="1">
              <a:buNone/>
            </a:pPr>
            <a:r>
              <a:rPr lang="ar-SA" sz="4200" dirty="0" smtClean="0">
                <a:latin typeface="Adobe Naskh Medium" pitchFamily="50" charset="-78"/>
                <a:cs typeface="Adobe Naskh Medium" pitchFamily="50" charset="-78"/>
              </a:rPr>
              <a:t>عَنْ عَبْدِ اللهِ بْنِ مِسْعُوْدٍ رَضِيَ اللهُ عَنْهُ قَالَ : اَلْقُرْا</a:t>
            </a:r>
            <a:r>
              <a:rPr lang="ar-SA" sz="4200" dirty="0" smtClean="0">
                <a:latin typeface="Adobe Naskh Medium"/>
                <a:cs typeface="Adobe Naskh Medium"/>
              </a:rPr>
              <a:t>ٓنُ شَافِعٌ مُشَفَّعٌ وَمَاحِيْلٌ مُصَدِّقٌ فَمَنْ جَعَلَهُ اَمَامَهُ قَادَهُ اِلَى الجَنَّةِ وَمَنْ جَعَلَهُ خَلْفَهُ سَاقَّهُ اِلَى النَّارِ (رواه ابن حبّان وحاكم)</a:t>
            </a:r>
          </a:p>
          <a:p>
            <a:pPr algn="just">
              <a:buNone/>
            </a:pPr>
            <a:r>
              <a:rPr lang="en-US" dirty="0" err="1" smtClean="0">
                <a:cs typeface="Adobe Naskh Medium"/>
              </a:rPr>
              <a:t>Artinya</a:t>
            </a:r>
            <a:r>
              <a:rPr lang="en-US" dirty="0" smtClean="0">
                <a:cs typeface="Adobe Naskh Medium"/>
              </a:rPr>
              <a:t>: </a:t>
            </a:r>
            <a:r>
              <a:rPr lang="en-US" dirty="0" err="1" smtClean="0">
                <a:cs typeface="Adobe Naskh Medium"/>
              </a:rPr>
              <a:t>dari</a:t>
            </a:r>
            <a:r>
              <a:rPr lang="en-US" dirty="0" smtClean="0">
                <a:cs typeface="Adobe Naskh Medium"/>
              </a:rPr>
              <a:t> Abdullah bin </a:t>
            </a:r>
            <a:r>
              <a:rPr lang="en-US" dirty="0" err="1" smtClean="0">
                <a:cs typeface="Adobe Naskh Medium"/>
              </a:rPr>
              <a:t>Mas’ud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r.a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berkata</a:t>
            </a:r>
            <a:r>
              <a:rPr lang="en-US" dirty="0" smtClean="0">
                <a:cs typeface="Adobe Naskh Medium"/>
              </a:rPr>
              <a:t>, </a:t>
            </a:r>
            <a:r>
              <a:rPr lang="en-US" dirty="0" err="1" smtClean="0">
                <a:cs typeface="Adobe Naskh Medium"/>
              </a:rPr>
              <a:t>Rasulullah</a:t>
            </a:r>
            <a:r>
              <a:rPr lang="en-US" dirty="0" smtClean="0">
                <a:cs typeface="Adobe Naskh Medium"/>
              </a:rPr>
              <a:t> saw. </a:t>
            </a:r>
            <a:r>
              <a:rPr lang="en-US" dirty="0" err="1" smtClean="0">
                <a:cs typeface="Adobe Naskh Medium"/>
              </a:rPr>
              <a:t>Bersabda</a:t>
            </a:r>
            <a:r>
              <a:rPr lang="en-US" dirty="0" smtClean="0">
                <a:cs typeface="Adobe Naskh Medium"/>
              </a:rPr>
              <a:t>, Al-Qur’an </a:t>
            </a:r>
            <a:r>
              <a:rPr lang="en-US" dirty="0" err="1" smtClean="0">
                <a:cs typeface="Adobe Naskh Medium"/>
              </a:rPr>
              <a:t>adalah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pemberi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syafa’at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bagi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orang</a:t>
            </a:r>
            <a:r>
              <a:rPr lang="en-US" dirty="0" smtClean="0">
                <a:cs typeface="Adobe Naskh Medium"/>
              </a:rPr>
              <a:t> yang </a:t>
            </a:r>
            <a:r>
              <a:rPr lang="en-US" dirty="0" err="1" smtClean="0">
                <a:cs typeface="Adobe Naskh Medium"/>
              </a:rPr>
              <a:t>berhak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menerima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syafa’at</a:t>
            </a:r>
            <a:r>
              <a:rPr lang="en-US" dirty="0" smtClean="0">
                <a:cs typeface="Adobe Naskh Medium"/>
              </a:rPr>
              <a:t> (yang </a:t>
            </a:r>
            <a:r>
              <a:rPr lang="en-US" dirty="0" err="1" smtClean="0">
                <a:cs typeface="Adobe Naskh Medium"/>
              </a:rPr>
              <a:t>membacanya</a:t>
            </a:r>
            <a:r>
              <a:rPr lang="en-US" dirty="0" smtClean="0">
                <a:cs typeface="Adobe Naskh Medium"/>
              </a:rPr>
              <a:t>) </a:t>
            </a:r>
            <a:r>
              <a:rPr lang="en-US" dirty="0" err="1" smtClean="0">
                <a:cs typeface="Adobe Naskh Medium"/>
              </a:rPr>
              <a:t>dan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sebagai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pembela</a:t>
            </a:r>
            <a:r>
              <a:rPr lang="en-US" dirty="0" smtClean="0">
                <a:cs typeface="Adobe Naskh Medium"/>
              </a:rPr>
              <a:t> yang </a:t>
            </a:r>
            <a:r>
              <a:rPr lang="en-US" dirty="0" err="1" smtClean="0">
                <a:cs typeface="Adobe Naskh Medium"/>
              </a:rPr>
              <a:t>jelas</a:t>
            </a:r>
            <a:r>
              <a:rPr lang="en-US" dirty="0" smtClean="0">
                <a:cs typeface="Adobe Naskh Medium"/>
              </a:rPr>
              <a:t>. </a:t>
            </a:r>
            <a:r>
              <a:rPr lang="en-US" dirty="0" err="1" smtClean="0">
                <a:cs typeface="Adobe Naskh Medium"/>
              </a:rPr>
              <a:t>Maka</a:t>
            </a:r>
            <a:r>
              <a:rPr lang="en-US" dirty="0" smtClean="0">
                <a:cs typeface="Adobe Naskh Medium"/>
              </a:rPr>
              <a:t>, </a:t>
            </a:r>
            <a:r>
              <a:rPr lang="en-US" dirty="0" err="1" smtClean="0">
                <a:cs typeface="Adobe Naskh Medium"/>
              </a:rPr>
              <a:t>barangsiapa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menjadikan</a:t>
            </a:r>
            <a:r>
              <a:rPr lang="en-US" dirty="0" smtClean="0">
                <a:cs typeface="Adobe Naskh Medium"/>
              </a:rPr>
              <a:t> Al-Qur’an </a:t>
            </a:r>
            <a:r>
              <a:rPr lang="en-US" dirty="0" err="1" smtClean="0">
                <a:cs typeface="Adobe Naskh Medium"/>
              </a:rPr>
              <a:t>sebagai</a:t>
            </a:r>
            <a:r>
              <a:rPr lang="en-US" dirty="0" smtClean="0">
                <a:cs typeface="Adobe Naskh Medium"/>
              </a:rPr>
              <a:t> imam, </a:t>
            </a:r>
            <a:r>
              <a:rPr lang="en-US" dirty="0" err="1" smtClean="0">
                <a:cs typeface="Adobe Naskh Medium"/>
              </a:rPr>
              <a:t>maka</a:t>
            </a:r>
            <a:r>
              <a:rPr lang="en-US" dirty="0" smtClean="0">
                <a:cs typeface="Adobe Naskh Medium"/>
              </a:rPr>
              <a:t> Al-Qur’an </a:t>
            </a:r>
            <a:r>
              <a:rPr lang="en-US" dirty="0" err="1" smtClean="0">
                <a:cs typeface="Adobe Naskh Medium"/>
              </a:rPr>
              <a:t>akan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menuntun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ke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surga</a:t>
            </a:r>
            <a:r>
              <a:rPr lang="en-US" dirty="0" smtClean="0">
                <a:cs typeface="Adobe Naskh Medium"/>
              </a:rPr>
              <a:t>, </a:t>
            </a:r>
            <a:r>
              <a:rPr lang="en-US" dirty="0" err="1" smtClean="0">
                <a:cs typeface="Adobe Naskh Medium"/>
              </a:rPr>
              <a:t>dan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barangsiapa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menjadikan</a:t>
            </a:r>
            <a:r>
              <a:rPr lang="en-US" dirty="0" smtClean="0">
                <a:cs typeface="Adobe Naskh Medium"/>
              </a:rPr>
              <a:t> Al-Qur’an </a:t>
            </a:r>
            <a:r>
              <a:rPr lang="en-US" dirty="0" err="1" smtClean="0">
                <a:cs typeface="Adobe Naskh Medium"/>
              </a:rPr>
              <a:t>tidak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sebagai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iamam</a:t>
            </a:r>
            <a:r>
              <a:rPr lang="en-US" dirty="0" smtClean="0">
                <a:cs typeface="Adobe Naskh Medium"/>
              </a:rPr>
              <a:t>, </a:t>
            </a:r>
            <a:r>
              <a:rPr lang="en-US" dirty="0" err="1" smtClean="0">
                <a:cs typeface="Adobe Naskh Medium"/>
              </a:rPr>
              <a:t>maka</a:t>
            </a:r>
            <a:r>
              <a:rPr lang="en-US" dirty="0" smtClean="0">
                <a:cs typeface="Adobe Naskh Medium"/>
              </a:rPr>
              <a:t> Al-Qur’an </a:t>
            </a:r>
            <a:r>
              <a:rPr lang="en-US" dirty="0" err="1" smtClean="0">
                <a:cs typeface="Adobe Naskh Medium"/>
              </a:rPr>
              <a:t>akan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menggiring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masuk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ke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neraka</a:t>
            </a:r>
            <a:r>
              <a:rPr lang="en-US" dirty="0" smtClean="0">
                <a:cs typeface="Adobe Naskh Medium"/>
              </a:rPr>
              <a:t>. (HR. </a:t>
            </a:r>
            <a:r>
              <a:rPr lang="en-US" dirty="0" err="1" smtClean="0">
                <a:cs typeface="Adobe Naskh Medium"/>
              </a:rPr>
              <a:t>Ibnu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Hibban</a:t>
            </a:r>
            <a:r>
              <a:rPr lang="en-US" dirty="0" smtClean="0">
                <a:cs typeface="Adobe Naskh Medium"/>
              </a:rPr>
              <a:t> </a:t>
            </a:r>
            <a:r>
              <a:rPr lang="en-US" dirty="0" err="1" smtClean="0">
                <a:cs typeface="Adobe Naskh Medium"/>
              </a:rPr>
              <a:t>dan</a:t>
            </a:r>
            <a:r>
              <a:rPr lang="en-US" dirty="0" smtClean="0">
                <a:cs typeface="Adobe Naskh Medium"/>
              </a:rPr>
              <a:t> Hakim)</a:t>
            </a:r>
            <a:endParaRPr lang="id-ID" dirty="0">
              <a:cs typeface="Adobe Naskh Medium" pitchFamily="50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1653747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3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584</Words>
  <Application>Microsoft Office PowerPoint</Application>
  <PresentationFormat>On-screen Show (4:3)</PresentationFormat>
  <Paragraphs>73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Civic</vt:lpstr>
      <vt:lpstr>PowerPoint Presentation</vt:lpstr>
      <vt:lpstr>Latar belakang</vt:lpstr>
      <vt:lpstr>Pengertian, isi kandungan, dan kedudukan Al-Qur’an</vt:lpstr>
      <vt:lpstr>Pengertian, isi kandungan, dan kedudukan As-Sunah</vt:lpstr>
      <vt:lpstr>Pengertian, isi kandungan, dan kedudukan Ijtihad</vt:lpstr>
      <vt:lpstr>meyakini sumber hukum Islam dalam Al-Qur’an</vt:lpstr>
      <vt:lpstr>meyakini kebenaran hukum Islam dalam As-Sunah</vt:lpstr>
      <vt:lpstr>meyakini kebenaran hukum Islam hasil Ijtihad</vt:lpstr>
      <vt:lpstr>berpegang teguh pada Al-Qur’an sebagai pedoman hidup</vt:lpstr>
      <vt:lpstr>berpegang teguh pada As-Sunah sebagai pedoman hidup</vt:lpstr>
      <vt:lpstr>berpegang teguh pada Ijtihad sebagai pedoman hidup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P0090</cp:lastModifiedBy>
  <cp:revision>1</cp:revision>
  <dcterms:created xsi:type="dcterms:W3CDTF">2006-08-16T00:00:00Z</dcterms:created>
  <dcterms:modified xsi:type="dcterms:W3CDTF">2014-05-21T03:28:43Z</dcterms:modified>
</cp:coreProperties>
</file>