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5796" autoAdjust="0"/>
    <p:restoredTop sz="94660"/>
  </p:normalViewPr>
  <p:slideViewPr>
    <p:cSldViewPr>
      <p:cViewPr varScale="1">
        <p:scale>
          <a:sx n="45" d="100"/>
          <a:sy n="45" d="100"/>
        </p:scale>
        <p:origin x="-7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304006" y="302418"/>
            <a:ext cx="8306594" cy="383382"/>
            <a:chOff x="304006" y="303212"/>
            <a:chExt cx="8306594" cy="383382"/>
          </a:xfrm>
        </p:grpSpPr>
        <p:cxnSp>
          <p:nvCxnSpPr>
            <p:cNvPr id="8" name="Straight Connector 7"/>
            <p:cNvCxnSpPr/>
            <p:nvPr userDrawn="1"/>
          </p:nvCxnSpPr>
          <p:spPr>
            <a:xfrm rot="5400000">
              <a:off x="114300" y="495300"/>
              <a:ext cx="3810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>
              <a:off x="304800" y="303212"/>
              <a:ext cx="83058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145232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Straight Connector 14"/>
          <p:cNvCxnSpPr/>
          <p:nvPr userDrawn="1"/>
        </p:nvCxnSpPr>
        <p:spPr>
          <a:xfrm>
            <a:off x="304800" y="6248400"/>
            <a:ext cx="8839200" cy="1588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8CFA630-13BB-46C4-BD44-B2C5F9B66074}" type="datetimeFigureOut">
              <a:rPr lang="en-US" smtClean="0"/>
              <a:pPr/>
              <a:t>2/23/2012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304006" y="228600"/>
            <a:ext cx="8306594" cy="383382"/>
            <a:chOff x="304006" y="303212"/>
            <a:chExt cx="8306594" cy="383382"/>
          </a:xfrm>
        </p:grpSpPr>
        <p:cxnSp>
          <p:nvCxnSpPr>
            <p:cNvPr id="10" name="Straight Connector 9"/>
            <p:cNvCxnSpPr/>
            <p:nvPr userDrawn="1"/>
          </p:nvCxnSpPr>
          <p:spPr>
            <a:xfrm rot="5400000">
              <a:off x="114300" y="495300"/>
              <a:ext cx="3810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304800" y="303212"/>
              <a:ext cx="83058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traight Connector 12"/>
          <p:cNvCxnSpPr/>
          <p:nvPr userDrawn="1"/>
        </p:nvCxnSpPr>
        <p:spPr>
          <a:xfrm>
            <a:off x="304800" y="6627812"/>
            <a:ext cx="8839200" cy="1588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81400" y="892076"/>
            <a:ext cx="457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BAB 6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MAKROMULEKUL (POLIMER)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00400" y="2895600"/>
            <a:ext cx="5638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6.1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Reaksi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Pembentukan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   </a:t>
            </a:r>
          </a:p>
          <a:p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Polimer</a:t>
            </a:r>
            <a:endParaRPr lang="en-US" sz="3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6.2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Penggolongan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Polimer</a:t>
            </a:r>
            <a:endParaRPr lang="en-US" sz="3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6.3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Berbagai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Macam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Polimer</a:t>
            </a:r>
            <a:endParaRPr lang="en-US" sz="3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6.4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Penanganan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Limbah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Plastik</a:t>
            </a:r>
            <a:endParaRPr lang="en-US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69002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09600" y="799230"/>
            <a:ext cx="60198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Penggolongan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Polimer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1451360"/>
            <a:ext cx="8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 err="1" smtClean="0">
                <a:solidFill>
                  <a:srgbClr val="663300"/>
                </a:solidFill>
              </a:rPr>
              <a:t>Polimer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berdasarkan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sifatnya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terhadap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panas</a:t>
            </a:r>
            <a:endParaRPr lang="en-US" sz="3200" b="1" dirty="0" smtClean="0">
              <a:solidFill>
                <a:srgbClr val="6633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2209800"/>
          <a:ext cx="8001000" cy="361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/>
                <a:gridCol w="400050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FFFF00"/>
                          </a:solidFill>
                        </a:rPr>
                        <a:t>Polimer</a:t>
                      </a:r>
                      <a:r>
                        <a:rPr lang="en-US" sz="2400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FFFF00"/>
                          </a:solidFill>
                        </a:rPr>
                        <a:t>Termoplastik</a:t>
                      </a:r>
                      <a:endParaRPr lang="en-US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FFFF00"/>
                          </a:solidFill>
                        </a:rPr>
                        <a:t>Polimer</a:t>
                      </a:r>
                      <a:r>
                        <a:rPr lang="en-US" sz="2400" b="1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FFFF00"/>
                          </a:solidFill>
                        </a:rPr>
                        <a:t>Termosetting</a:t>
                      </a:r>
                      <a:endParaRPr lang="en-US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663300"/>
                    </a:solidFill>
                  </a:tcPr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Polimer</a:t>
                      </a:r>
                      <a:r>
                        <a:rPr lang="en-US" sz="2000" baseline="0" dirty="0" smtClean="0">
                          <a:solidFill>
                            <a:srgbClr val="FFFF00"/>
                          </a:solidFill>
                        </a:rPr>
                        <a:t> yang </a:t>
                      </a:r>
                      <a:r>
                        <a:rPr lang="en-US" sz="2000" baseline="0" dirty="0" err="1" smtClean="0">
                          <a:solidFill>
                            <a:srgbClr val="FFFF00"/>
                          </a:solidFill>
                        </a:rPr>
                        <a:t>m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elunak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jika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dipanaskan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sehingga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dapat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dibentuk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ulang</a:t>
                      </a:r>
                      <a:endParaRPr lang="en-US" sz="20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Polimer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yang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tidak</a:t>
                      </a:r>
                      <a:r>
                        <a:rPr lang="en-US" sz="200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FFFF00"/>
                          </a:solidFill>
                        </a:rPr>
                        <a:t>me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lunak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jika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dipanaskan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sehingga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tidak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dapat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dibentuk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ulang</a:t>
                      </a:r>
                      <a:endParaRPr lang="en-US" sz="20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663300"/>
                    </a:solidFill>
                  </a:tcPr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Contoh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polietilena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, PVC,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dan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polipropilena</a:t>
                      </a:r>
                      <a:endParaRPr lang="en-US" sz="20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Contoh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bakelit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,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yaitu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plastik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yang</a:t>
                      </a:r>
                      <a:r>
                        <a:rPr lang="en-US" sz="200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FFFF00"/>
                          </a:solidFill>
                        </a:rPr>
                        <a:t>digunakan</a:t>
                      </a:r>
                      <a:r>
                        <a:rPr lang="en-US" sz="200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FFFF00"/>
                          </a:solidFill>
                        </a:rPr>
                        <a:t>untuk</a:t>
                      </a:r>
                      <a:r>
                        <a:rPr lang="en-US" sz="200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FFFF00"/>
                          </a:solidFill>
                        </a:rPr>
                        <a:t>peralatan</a:t>
                      </a:r>
                      <a:r>
                        <a:rPr lang="en-US" sz="200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FFFF00"/>
                          </a:solidFill>
                        </a:rPr>
                        <a:t>listrik</a:t>
                      </a:r>
                      <a:endParaRPr lang="en-US" sz="20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663300"/>
                    </a:solidFill>
                  </a:tcPr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Terdiri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atas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molekul-molekul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rantai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lurus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atau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bercabang</a:t>
                      </a:r>
                      <a:endParaRPr lang="en-US" sz="20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Terdiri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atas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ikatan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silang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antarrantai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sehingga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terbentuk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bahan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 yang </a:t>
                      </a:r>
                      <a:r>
                        <a:rPr lang="en-US" sz="2000" dirty="0" err="1" smtClean="0">
                          <a:solidFill>
                            <a:srgbClr val="FFFF00"/>
                          </a:solidFill>
                        </a:rPr>
                        <a:t>keras</a:t>
                      </a:r>
                      <a:r>
                        <a:rPr lang="en-US" sz="200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FFFF00"/>
                          </a:solidFill>
                        </a:rPr>
                        <a:t>dan</a:t>
                      </a:r>
                      <a:r>
                        <a:rPr lang="en-US" sz="200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FFFF00"/>
                          </a:solidFill>
                        </a:rPr>
                        <a:t>lebih</a:t>
                      </a:r>
                      <a:r>
                        <a:rPr lang="en-US" sz="200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FFFF00"/>
                          </a:solidFill>
                        </a:rPr>
                        <a:t>kaku</a:t>
                      </a:r>
                      <a:endParaRPr lang="en-US" sz="20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6633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09600" y="799230"/>
            <a:ext cx="24384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Karet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Alam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1519535"/>
            <a:ext cx="5391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Karet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alam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adalah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polimer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dari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isoprena</a:t>
            </a:r>
            <a:r>
              <a:rPr lang="en-US" sz="2400" b="1" dirty="0" smtClean="0">
                <a:solidFill>
                  <a:srgbClr val="663300"/>
                </a:solidFill>
              </a:rPr>
              <a:t>.</a:t>
            </a:r>
            <a:endParaRPr lang="en-US" sz="2400" b="1" dirty="0">
              <a:solidFill>
                <a:srgbClr val="6633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50400" y="1121735"/>
            <a:ext cx="1493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799" y="2786067"/>
            <a:ext cx="477425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609600" y="2214195"/>
            <a:ext cx="2669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Struktur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karet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alam</a:t>
            </a:r>
            <a:endParaRPr lang="en-US" sz="2400" b="1" dirty="0">
              <a:solidFill>
                <a:srgbClr val="6633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4196968"/>
            <a:ext cx="8229600" cy="1746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300"/>
              </a:spcBef>
              <a:buFont typeface="+mj-lt"/>
              <a:buAutoNum type="alphaLcPeriod"/>
            </a:pPr>
            <a:r>
              <a:rPr lang="en-US" sz="2000" b="1" dirty="0" err="1" smtClean="0">
                <a:solidFill>
                  <a:srgbClr val="663300"/>
                </a:solidFill>
              </a:rPr>
              <a:t>Karet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alam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bersifat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elastis</a:t>
            </a:r>
            <a:r>
              <a:rPr lang="en-US" sz="2000" b="1" dirty="0" smtClean="0">
                <a:solidFill>
                  <a:srgbClr val="663300"/>
                </a:solidFill>
              </a:rPr>
              <a:t>, </a:t>
            </a:r>
            <a:r>
              <a:rPr lang="en-US" sz="2000" b="1" dirty="0" err="1" smtClean="0">
                <a:solidFill>
                  <a:srgbClr val="663300"/>
                </a:solidFill>
              </a:rPr>
              <a:t>lunak</a:t>
            </a:r>
            <a:r>
              <a:rPr lang="en-US" sz="2000" b="1" dirty="0" smtClean="0">
                <a:solidFill>
                  <a:srgbClr val="663300"/>
                </a:solidFill>
              </a:rPr>
              <a:t>, </a:t>
            </a:r>
            <a:r>
              <a:rPr lang="en-US" sz="2000" b="1" dirty="0" err="1" smtClean="0">
                <a:solidFill>
                  <a:srgbClr val="663300"/>
                </a:solidFill>
              </a:rPr>
              <a:t>dan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lengket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dalam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keadaan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panas</a:t>
            </a:r>
            <a:r>
              <a:rPr lang="en-US" sz="2000" b="1" dirty="0" smtClean="0">
                <a:solidFill>
                  <a:srgbClr val="663300"/>
                </a:solidFill>
              </a:rPr>
              <a:t>. </a:t>
            </a:r>
          </a:p>
          <a:p>
            <a:pPr marL="457200" indent="-457200">
              <a:spcBef>
                <a:spcPts val="300"/>
              </a:spcBef>
              <a:buFont typeface="+mj-lt"/>
              <a:buAutoNum type="alphaLcPeriod"/>
            </a:pPr>
            <a:r>
              <a:rPr lang="en-US" sz="2000" b="1" dirty="0" err="1" smtClean="0">
                <a:solidFill>
                  <a:srgbClr val="663300"/>
                </a:solidFill>
              </a:rPr>
              <a:t>Karet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dapat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sv-SE" sz="2000" b="1" dirty="0" smtClean="0">
                <a:solidFill>
                  <a:srgbClr val="663300"/>
                </a:solidFill>
              </a:rPr>
              <a:t>dikeraskan jika dimasak dengan belerang. </a:t>
            </a:r>
          </a:p>
          <a:p>
            <a:pPr marL="457200" indent="-457200">
              <a:spcBef>
                <a:spcPts val="300"/>
              </a:spcBef>
              <a:buFont typeface="+mj-lt"/>
              <a:buAutoNum type="alphaLcPeriod"/>
            </a:pPr>
            <a:r>
              <a:rPr lang="sv-SE" sz="2000" b="1" dirty="0" smtClean="0">
                <a:solidFill>
                  <a:srgbClr val="663300"/>
                </a:solidFill>
              </a:rPr>
              <a:t>Pengerasan terjadi karena terbentuk ikatan </a:t>
            </a:r>
            <a:r>
              <a:rPr lang="en-US" sz="2000" b="1" dirty="0" err="1" smtClean="0">
                <a:solidFill>
                  <a:srgbClr val="663300"/>
                </a:solidFill>
              </a:rPr>
              <a:t>silang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disulfida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antarrantai</a:t>
            </a:r>
            <a:r>
              <a:rPr lang="en-US" sz="2000" b="1" dirty="0" smtClean="0">
                <a:solidFill>
                  <a:srgbClr val="663300"/>
                </a:solidFill>
              </a:rPr>
              <a:t>. </a:t>
            </a:r>
          </a:p>
          <a:p>
            <a:pPr marL="457200" indent="-457200">
              <a:spcBef>
                <a:spcPts val="300"/>
              </a:spcBef>
              <a:buFont typeface="+mj-lt"/>
              <a:buAutoNum type="alphaLcPeriod"/>
            </a:pPr>
            <a:r>
              <a:rPr lang="en-US" sz="2000" b="1" dirty="0" err="1" smtClean="0">
                <a:solidFill>
                  <a:srgbClr val="663300"/>
                </a:solidFill>
              </a:rPr>
              <a:t>Proses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tersebut</a:t>
            </a:r>
            <a:r>
              <a:rPr lang="en-US" sz="2000" b="1" dirty="0" smtClean="0">
                <a:solidFill>
                  <a:srgbClr val="663300"/>
                </a:solidFill>
              </a:rPr>
              <a:t>, yang </a:t>
            </a:r>
            <a:r>
              <a:rPr lang="en-US" sz="2000" b="1" dirty="0" err="1" smtClean="0">
                <a:solidFill>
                  <a:srgbClr val="663300"/>
                </a:solidFill>
              </a:rPr>
              <a:t>disebut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vulkanisasi</a:t>
            </a:r>
            <a:r>
              <a:rPr lang="en-US" sz="2000" b="1" dirty="0" smtClean="0">
                <a:solidFill>
                  <a:srgbClr val="663300"/>
                </a:solidFill>
              </a:rPr>
              <a:t>, </a:t>
            </a:r>
            <a:r>
              <a:rPr lang="en-US" sz="2000" b="1" dirty="0" err="1" smtClean="0">
                <a:solidFill>
                  <a:srgbClr val="663300"/>
                </a:solidFill>
              </a:rPr>
              <a:t>ditemukan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oleh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i="1" dirty="0" smtClean="0">
                <a:solidFill>
                  <a:srgbClr val="663300"/>
                </a:solidFill>
              </a:rPr>
              <a:t>Charles Goodyear</a:t>
            </a:r>
            <a:r>
              <a:rPr lang="en-US" sz="2000" b="1" dirty="0" smtClean="0">
                <a:solidFill>
                  <a:srgbClr val="663300"/>
                </a:solidFill>
              </a:rPr>
              <a:t>.</a:t>
            </a:r>
            <a:endParaRPr lang="en-US" sz="2000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1027830"/>
            <a:ext cx="38862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Karet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Sintetis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95400" y="3276600"/>
            <a:ext cx="7239000" cy="954107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Polibutadiena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dibuat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dari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butadiena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sebagai</a:t>
            </a:r>
            <a:r>
              <a:rPr lang="en-US" sz="2800" b="1" dirty="0" smtClean="0">
                <a:solidFill>
                  <a:srgbClr val="663300"/>
                </a:solidFill>
              </a:rPr>
              <a:t> monomer.</a:t>
            </a:r>
            <a:endParaRPr lang="en-US" sz="2800" b="1" dirty="0">
              <a:solidFill>
                <a:srgbClr val="6633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33400" y="2133600"/>
            <a:ext cx="25908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Polibutilena</a:t>
            </a:r>
            <a:endParaRPr lang="en-US" sz="3200" b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685006" y="2438400"/>
            <a:ext cx="610394" cy="1296988"/>
            <a:chOff x="685006" y="2515394"/>
            <a:chExt cx="610394" cy="457994"/>
          </a:xfrm>
        </p:grpSpPr>
        <p:cxnSp>
          <p:nvCxnSpPr>
            <p:cNvPr id="13" name="Straight Connector 12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4572000"/>
            <a:ext cx="7696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95400" y="2133600"/>
            <a:ext cx="7239000" cy="954107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sv-SE" sz="2800" b="1" dirty="0" smtClean="0">
                <a:solidFill>
                  <a:srgbClr val="663300"/>
                </a:solidFill>
              </a:rPr>
              <a:t>Monomer pembentuknya berupa kloroprena, yaitu 2-kloro-1,3-butadiena.</a:t>
            </a:r>
            <a:endParaRPr lang="en-US" sz="2800" b="1" dirty="0">
              <a:solidFill>
                <a:srgbClr val="6633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33400" y="990600"/>
            <a:ext cx="52578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Polikloropena</a:t>
            </a:r>
            <a:r>
              <a:rPr lang="en-US" sz="3600" b="1" dirty="0" smtClean="0"/>
              <a:t> (</a:t>
            </a:r>
            <a:r>
              <a:rPr lang="en-US" sz="3600" b="1" dirty="0" err="1" smtClean="0"/>
              <a:t>Neoprena</a:t>
            </a:r>
            <a:r>
              <a:rPr lang="en-US" sz="3600" b="1" dirty="0" smtClean="0"/>
              <a:t>)</a:t>
            </a:r>
            <a:endParaRPr lang="en-US" sz="3600" b="1" dirty="0"/>
          </a:p>
        </p:txBody>
      </p:sp>
      <p:grpSp>
        <p:nvGrpSpPr>
          <p:cNvPr id="2" name="Group 15"/>
          <p:cNvGrpSpPr/>
          <p:nvPr/>
        </p:nvGrpSpPr>
        <p:grpSpPr>
          <a:xfrm>
            <a:off x="685006" y="1295400"/>
            <a:ext cx="610394" cy="1296988"/>
            <a:chOff x="685006" y="2515394"/>
            <a:chExt cx="610394" cy="457994"/>
          </a:xfrm>
        </p:grpSpPr>
        <p:cxnSp>
          <p:nvCxnSpPr>
            <p:cNvPr id="13" name="Straight Connector 12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352800"/>
            <a:ext cx="711069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296194" y="4303693"/>
            <a:ext cx="7239000" cy="1384995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Neoprena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digunakan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sebagai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selang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untuk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membuat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selang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oli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atau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barang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lainnya</a:t>
            </a:r>
            <a:r>
              <a:rPr lang="en-US" sz="2800" b="1" dirty="0" smtClean="0">
                <a:solidFill>
                  <a:srgbClr val="663300"/>
                </a:solidFill>
              </a:rPr>
              <a:t> yang </a:t>
            </a:r>
            <a:r>
              <a:rPr lang="en-US" sz="2800" b="1" dirty="0" err="1" smtClean="0">
                <a:solidFill>
                  <a:srgbClr val="663300"/>
                </a:solidFill>
              </a:rPr>
              <a:t>sejenis</a:t>
            </a:r>
            <a:r>
              <a:rPr lang="en-US" sz="2800" b="1" dirty="0" smtClean="0">
                <a:solidFill>
                  <a:srgbClr val="663300"/>
                </a:solidFill>
              </a:rPr>
              <a:t>.</a:t>
            </a:r>
            <a:endParaRPr lang="en-US" sz="2800" b="1" dirty="0">
              <a:solidFill>
                <a:srgbClr val="663300"/>
              </a:solidFill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685800" y="2624470"/>
            <a:ext cx="610394" cy="2095481"/>
            <a:chOff x="685006" y="2515394"/>
            <a:chExt cx="610394" cy="457994"/>
          </a:xfrm>
        </p:grpSpPr>
        <p:cxnSp>
          <p:nvCxnSpPr>
            <p:cNvPr id="16" name="Straight Connector 15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43000" y="2133600"/>
            <a:ext cx="7848600" cy="954107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SBR (Styrene-Butadiene Rubber) </a:t>
            </a:r>
            <a:r>
              <a:rPr lang="en-US" sz="2800" b="1" dirty="0" err="1" smtClean="0">
                <a:solidFill>
                  <a:srgbClr val="663300"/>
                </a:solidFill>
              </a:rPr>
              <a:t>adalah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kopolimer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dari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stirena</a:t>
            </a:r>
            <a:r>
              <a:rPr lang="en-US" sz="2800" b="1" dirty="0" smtClean="0">
                <a:solidFill>
                  <a:srgbClr val="663300"/>
                </a:solidFill>
              </a:rPr>
              <a:t> (25%) </a:t>
            </a:r>
            <a:r>
              <a:rPr lang="en-US" sz="2800" b="1" dirty="0" err="1" smtClean="0">
                <a:solidFill>
                  <a:srgbClr val="663300"/>
                </a:solidFill>
              </a:rPr>
              <a:t>dan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butadiena</a:t>
            </a:r>
            <a:r>
              <a:rPr lang="en-US" sz="2800" b="1" dirty="0" smtClean="0">
                <a:solidFill>
                  <a:srgbClr val="663300"/>
                </a:solidFill>
              </a:rPr>
              <a:t> (75%).</a:t>
            </a:r>
            <a:endParaRPr lang="en-US" sz="2800" b="1" dirty="0">
              <a:solidFill>
                <a:srgbClr val="6633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57200" y="990600"/>
            <a:ext cx="11430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/>
              <a:t>SBR</a:t>
            </a:r>
            <a:endParaRPr lang="en-US" sz="3600" b="1" dirty="0"/>
          </a:p>
        </p:txBody>
      </p:sp>
      <p:grpSp>
        <p:nvGrpSpPr>
          <p:cNvPr id="2" name="Group 15"/>
          <p:cNvGrpSpPr/>
          <p:nvPr/>
        </p:nvGrpSpPr>
        <p:grpSpPr>
          <a:xfrm>
            <a:off x="532606" y="1295400"/>
            <a:ext cx="610394" cy="1296988"/>
            <a:chOff x="685006" y="2515394"/>
            <a:chExt cx="610394" cy="457994"/>
          </a:xfrm>
        </p:grpSpPr>
        <p:cxnSp>
          <p:nvCxnSpPr>
            <p:cNvPr id="13" name="Straight Connector 12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143794" y="4837093"/>
            <a:ext cx="7771606" cy="954107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Penggunaan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utama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dari</a:t>
            </a:r>
            <a:r>
              <a:rPr lang="en-US" sz="2800" b="1" dirty="0" smtClean="0">
                <a:solidFill>
                  <a:srgbClr val="663300"/>
                </a:solidFill>
              </a:rPr>
              <a:t> SBR </a:t>
            </a:r>
            <a:r>
              <a:rPr lang="en-US" sz="2800" b="1" dirty="0" err="1" smtClean="0">
                <a:solidFill>
                  <a:srgbClr val="663300"/>
                </a:solidFill>
              </a:rPr>
              <a:t>adalah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untuk</a:t>
            </a:r>
            <a:r>
              <a:rPr lang="en-US" sz="2800" b="1" dirty="0" smtClean="0">
                <a:solidFill>
                  <a:srgbClr val="663300"/>
                </a:solidFill>
              </a:rPr>
              <a:t> ban </a:t>
            </a:r>
            <a:r>
              <a:rPr lang="en-US" sz="2800" b="1" dirty="0" err="1" smtClean="0">
                <a:solidFill>
                  <a:srgbClr val="663300"/>
                </a:solidFill>
              </a:rPr>
              <a:t>kendaraan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bermotor</a:t>
            </a:r>
            <a:r>
              <a:rPr lang="en-US" sz="2800" b="1" dirty="0" smtClean="0">
                <a:solidFill>
                  <a:srgbClr val="663300"/>
                </a:solidFill>
              </a:rPr>
              <a:t>.</a:t>
            </a:r>
            <a:endParaRPr lang="en-US" sz="2800" b="1" dirty="0">
              <a:solidFill>
                <a:srgbClr val="663300"/>
              </a:solidFill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533400" y="2603205"/>
            <a:ext cx="610394" cy="2709530"/>
            <a:chOff x="685006" y="2515394"/>
            <a:chExt cx="610394" cy="457994"/>
          </a:xfrm>
        </p:grpSpPr>
        <p:cxnSp>
          <p:nvCxnSpPr>
            <p:cNvPr id="16" name="Straight Connector 15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419475"/>
            <a:ext cx="7689621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43000" y="3124200"/>
            <a:ext cx="7467600" cy="954107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Polietilena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adalah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plastik</a:t>
            </a:r>
            <a:r>
              <a:rPr lang="en-US" sz="2800" b="1" dirty="0" smtClean="0">
                <a:solidFill>
                  <a:srgbClr val="663300"/>
                </a:solidFill>
              </a:rPr>
              <a:t> yang paling </a:t>
            </a:r>
            <a:r>
              <a:rPr lang="en-US" sz="2800" b="1" dirty="0" err="1" smtClean="0">
                <a:solidFill>
                  <a:srgbClr val="663300"/>
                </a:solidFill>
              </a:rPr>
              <a:t>sederhana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juga</a:t>
            </a:r>
            <a:r>
              <a:rPr lang="en-US" sz="2800" b="1" dirty="0" smtClean="0">
                <a:solidFill>
                  <a:srgbClr val="663300"/>
                </a:solidFill>
              </a:rPr>
              <a:t> paling </a:t>
            </a:r>
            <a:r>
              <a:rPr lang="en-US" sz="2800" b="1" dirty="0" err="1" smtClean="0">
                <a:solidFill>
                  <a:srgbClr val="663300"/>
                </a:solidFill>
              </a:rPr>
              <a:t>murah</a:t>
            </a:r>
            <a:r>
              <a:rPr lang="en-US" sz="2800" b="1" dirty="0" smtClean="0">
                <a:solidFill>
                  <a:srgbClr val="663300"/>
                </a:solidFill>
              </a:rPr>
              <a:t>.</a:t>
            </a:r>
            <a:endParaRPr lang="en-US" sz="2800" b="1" dirty="0">
              <a:solidFill>
                <a:srgbClr val="6633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57200" y="1143000"/>
            <a:ext cx="25146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/>
              <a:t>Polietilena</a:t>
            </a:r>
            <a:endParaRPr lang="en-US" sz="3600" b="1" dirty="0"/>
          </a:p>
        </p:txBody>
      </p:sp>
      <p:grpSp>
        <p:nvGrpSpPr>
          <p:cNvPr id="2" name="Group 15"/>
          <p:cNvGrpSpPr/>
          <p:nvPr/>
        </p:nvGrpSpPr>
        <p:grpSpPr>
          <a:xfrm>
            <a:off x="532606" y="1600200"/>
            <a:ext cx="610394" cy="1981200"/>
            <a:chOff x="685006" y="2515394"/>
            <a:chExt cx="610394" cy="457994"/>
          </a:xfrm>
        </p:grpSpPr>
        <p:cxnSp>
          <p:nvCxnSpPr>
            <p:cNvPr id="13" name="Straight Connector 12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143794" y="4227493"/>
            <a:ext cx="7466806" cy="954107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Penggunaan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utama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dari</a:t>
            </a:r>
            <a:r>
              <a:rPr lang="en-US" sz="2800" b="1" dirty="0" smtClean="0">
                <a:solidFill>
                  <a:srgbClr val="663300"/>
                </a:solidFill>
              </a:rPr>
              <a:t> SBR </a:t>
            </a:r>
            <a:r>
              <a:rPr lang="en-US" sz="2800" b="1" dirty="0" err="1" smtClean="0">
                <a:solidFill>
                  <a:srgbClr val="663300"/>
                </a:solidFill>
              </a:rPr>
              <a:t>adalah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untuk</a:t>
            </a:r>
            <a:r>
              <a:rPr lang="en-US" sz="2800" b="1" dirty="0" smtClean="0">
                <a:solidFill>
                  <a:srgbClr val="663300"/>
                </a:solidFill>
              </a:rPr>
              <a:t> ban </a:t>
            </a:r>
            <a:r>
              <a:rPr lang="en-US" sz="2800" b="1" dirty="0" err="1" smtClean="0">
                <a:solidFill>
                  <a:srgbClr val="663300"/>
                </a:solidFill>
              </a:rPr>
              <a:t>kendaraan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bermotor</a:t>
            </a:r>
            <a:r>
              <a:rPr lang="en-US" sz="2800" b="1" dirty="0" smtClean="0">
                <a:solidFill>
                  <a:srgbClr val="663300"/>
                </a:solidFill>
              </a:rPr>
              <a:t>.</a:t>
            </a:r>
            <a:endParaRPr lang="en-US" sz="2800" b="1" dirty="0">
              <a:solidFill>
                <a:srgbClr val="663300"/>
              </a:solidFill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533400" y="3581400"/>
            <a:ext cx="610394" cy="978195"/>
            <a:chOff x="685006" y="2515394"/>
            <a:chExt cx="610394" cy="457994"/>
          </a:xfrm>
        </p:grpSpPr>
        <p:cxnSp>
          <p:nvCxnSpPr>
            <p:cNvPr id="16" name="Straight Connector 15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683622"/>
            <a:ext cx="2057400" cy="2135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43000" y="2789873"/>
            <a:ext cx="7467600" cy="523220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 smtClean="0"/>
              <a:t>Polipropilena</a:t>
            </a:r>
            <a:r>
              <a:rPr lang="en-US" sz="2800" dirty="0" smtClean="0"/>
              <a:t> </a:t>
            </a:r>
            <a:r>
              <a:rPr lang="en-US" sz="2800" dirty="0" err="1" smtClean="0"/>
              <a:t>hampir</a:t>
            </a:r>
            <a:r>
              <a:rPr lang="en-US" sz="2800" dirty="0" smtClean="0"/>
              <a:t> </a:t>
            </a:r>
            <a:r>
              <a:rPr lang="en-US" sz="2800" dirty="0" err="1" smtClean="0"/>
              <a:t>serupa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polietilena</a:t>
            </a:r>
            <a:r>
              <a:rPr lang="en-US" sz="2800" dirty="0" smtClean="0"/>
              <a:t>. </a:t>
            </a:r>
            <a:endParaRPr lang="en-US" sz="2800" b="1" dirty="0">
              <a:solidFill>
                <a:srgbClr val="6633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81000" y="838200"/>
            <a:ext cx="29718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/>
              <a:t>Polipropilena</a:t>
            </a:r>
            <a:endParaRPr lang="en-US" sz="3600" b="1" dirty="0"/>
          </a:p>
        </p:txBody>
      </p:sp>
      <p:grpSp>
        <p:nvGrpSpPr>
          <p:cNvPr id="2" name="Group 15"/>
          <p:cNvGrpSpPr/>
          <p:nvPr/>
        </p:nvGrpSpPr>
        <p:grpSpPr>
          <a:xfrm>
            <a:off x="532606" y="1447800"/>
            <a:ext cx="610394" cy="1636693"/>
            <a:chOff x="685006" y="2515394"/>
            <a:chExt cx="610394" cy="457994"/>
          </a:xfrm>
        </p:grpSpPr>
        <p:cxnSp>
          <p:nvCxnSpPr>
            <p:cNvPr id="13" name="Straight Connector 12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143794" y="3606808"/>
            <a:ext cx="7466806" cy="523220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 smtClean="0"/>
              <a:t>Monomernya</a:t>
            </a:r>
            <a:r>
              <a:rPr lang="en-US" sz="2800" dirty="0" smtClean="0"/>
              <a:t> </a:t>
            </a:r>
            <a:r>
              <a:rPr lang="sv-SE" sz="2800" dirty="0" smtClean="0"/>
              <a:t>adalah propena. </a:t>
            </a:r>
            <a:endParaRPr lang="en-US" sz="2800" b="1" dirty="0">
              <a:solidFill>
                <a:srgbClr val="663300"/>
              </a:solidFill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533400" y="3084493"/>
            <a:ext cx="610394" cy="762000"/>
            <a:chOff x="685006" y="2515394"/>
            <a:chExt cx="610394" cy="457994"/>
          </a:xfrm>
        </p:grpSpPr>
        <p:cxnSp>
          <p:nvCxnSpPr>
            <p:cNvPr id="16" name="Straight Connector 15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1143794" y="4379893"/>
            <a:ext cx="7466806" cy="954107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sv-SE" sz="2800" dirty="0" smtClean="0"/>
              <a:t>Polipropilena lebih kuat dan lebih tahan </a:t>
            </a:r>
            <a:r>
              <a:rPr lang="en-US" sz="2800" dirty="0" err="1" smtClean="0"/>
              <a:t>daripada</a:t>
            </a:r>
            <a:r>
              <a:rPr lang="en-US" sz="2800" dirty="0" smtClean="0"/>
              <a:t> </a:t>
            </a:r>
            <a:r>
              <a:rPr lang="en-US" sz="2800" dirty="0" err="1" smtClean="0"/>
              <a:t>polietilena</a:t>
            </a:r>
            <a:r>
              <a:rPr lang="en-US" sz="2800" dirty="0" smtClean="0"/>
              <a:t>.</a:t>
            </a:r>
            <a:endParaRPr lang="en-US" sz="2800" b="1" dirty="0">
              <a:solidFill>
                <a:srgbClr val="663300"/>
              </a:solidFill>
            </a:endParaRPr>
          </a:p>
        </p:txBody>
      </p:sp>
      <p:grpSp>
        <p:nvGrpSpPr>
          <p:cNvPr id="19" name="Group 15"/>
          <p:cNvGrpSpPr/>
          <p:nvPr/>
        </p:nvGrpSpPr>
        <p:grpSpPr>
          <a:xfrm>
            <a:off x="533400" y="3880163"/>
            <a:ext cx="610394" cy="978195"/>
            <a:chOff x="685006" y="2515394"/>
            <a:chExt cx="610394" cy="457994"/>
          </a:xfrm>
        </p:grpSpPr>
        <p:cxnSp>
          <p:nvCxnSpPr>
            <p:cNvPr id="20" name="Straight Connector 19"/>
            <p:cNvCxnSpPr/>
            <p:nvPr/>
          </p:nvCxnSpPr>
          <p:spPr>
            <a:xfrm rot="5400000">
              <a:off x="457200" y="2743200"/>
              <a:ext cx="4572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685800" y="2971800"/>
              <a:ext cx="609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685800"/>
            <a:ext cx="2438400" cy="1872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381000" y="838200"/>
            <a:ext cx="6096000" cy="4756904"/>
            <a:chOff x="457200" y="1828800"/>
            <a:chExt cx="6096000" cy="4756904"/>
          </a:xfrm>
        </p:grpSpPr>
        <p:sp>
          <p:nvSpPr>
            <p:cNvPr id="6" name="Rectangle 5"/>
            <p:cNvSpPr/>
            <p:nvPr/>
          </p:nvSpPr>
          <p:spPr>
            <a:xfrm>
              <a:off x="457200" y="2122944"/>
              <a:ext cx="6096000" cy="4462760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endParaRPr lang="en-US" sz="2400" dirty="0" smtClean="0">
                <a:solidFill>
                  <a:schemeClr val="bg1"/>
                </a:solidFill>
              </a:endParaRP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2400" dirty="0" smtClean="0">
                  <a:solidFill>
                    <a:schemeClr val="bg1"/>
                  </a:solidFill>
                </a:rPr>
                <a:t>Teflon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merupakan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nama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dagang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politetrafluoroetilena</a:t>
              </a:r>
              <a:r>
                <a:rPr lang="en-US" sz="2400" dirty="0" smtClean="0">
                  <a:solidFill>
                    <a:schemeClr val="bg1"/>
                  </a:solidFill>
                </a:rPr>
                <a:t> (PTFE). </a:t>
              </a: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2400" dirty="0" smtClean="0">
                  <a:solidFill>
                    <a:schemeClr val="bg1"/>
                  </a:solidFill>
                </a:rPr>
                <a:t>Monomer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penyusunnya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berupa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tetrafluoroetena</a:t>
              </a:r>
              <a:r>
                <a:rPr lang="en-US" sz="2400" dirty="0" smtClean="0">
                  <a:solidFill>
                    <a:schemeClr val="bg1"/>
                  </a:solidFill>
                </a:rPr>
                <a:t>. </a:t>
              </a: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2400" dirty="0" err="1" smtClean="0">
                  <a:solidFill>
                    <a:schemeClr val="bg1"/>
                  </a:solidFill>
                </a:rPr>
                <a:t>Oleh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fi-FI" sz="2400" dirty="0" smtClean="0">
                  <a:solidFill>
                    <a:schemeClr val="bg1"/>
                  </a:solidFill>
                </a:rPr>
                <a:t>karena ikatan C–F sangat kuat dan tahan terhadap panas, maka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teflon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bersifat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kuat</a:t>
              </a:r>
              <a:r>
                <a:rPr lang="en-US" sz="2400" dirty="0" smtClean="0">
                  <a:solidFill>
                    <a:schemeClr val="bg1"/>
                  </a:solidFill>
                </a:rPr>
                <a:t>,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tidak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reaktif</a:t>
              </a:r>
              <a:r>
                <a:rPr lang="en-US" sz="2400" dirty="0" smtClean="0">
                  <a:solidFill>
                    <a:schemeClr val="bg1"/>
                  </a:solidFill>
                </a:rPr>
                <a:t>,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tidak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dapat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terbakar</a:t>
              </a:r>
              <a:r>
                <a:rPr lang="en-US" sz="2400" dirty="0" smtClean="0">
                  <a:solidFill>
                    <a:schemeClr val="bg1"/>
                  </a:solidFill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2400" dirty="0" smtClean="0">
                  <a:solidFill>
                    <a:schemeClr val="bg1"/>
                  </a:solidFill>
                </a:rPr>
                <a:t>Teflon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banyak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dipakai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sebagai</a:t>
              </a:r>
              <a:r>
                <a:rPr lang="en-US" sz="2400" dirty="0" smtClean="0">
                  <a:solidFill>
                    <a:schemeClr val="bg1"/>
                  </a:solidFill>
                </a:rPr>
                <a:t> gasket,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pelapis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tangki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di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</a:rPr>
                <a:t>pabrik</a:t>
              </a:r>
              <a:r>
                <a:rPr lang="en-US" sz="2400" dirty="0" smtClean="0">
                  <a:solidFill>
                    <a:schemeClr val="bg1"/>
                  </a:solidFill>
                </a:rPr>
                <a:t> </a:t>
              </a:r>
              <a:r>
                <a:rPr lang="fi-FI" sz="2400" dirty="0" smtClean="0">
                  <a:solidFill>
                    <a:schemeClr val="bg1"/>
                  </a:solidFill>
                </a:rPr>
                <a:t>kimia, dan pelapis panci antilengket.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2819400" y="1828800"/>
              <a:ext cx="1524000" cy="6858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Teflon</a:t>
              </a:r>
              <a:endParaRPr lang="en-US" sz="280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2057400"/>
            <a:ext cx="2426624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457200" y="914400"/>
            <a:ext cx="6019800" cy="4582150"/>
            <a:chOff x="457200" y="1828800"/>
            <a:chExt cx="6019800" cy="4582150"/>
          </a:xfrm>
        </p:grpSpPr>
        <p:sp>
          <p:nvSpPr>
            <p:cNvPr id="6" name="Rectangle 5"/>
            <p:cNvSpPr/>
            <p:nvPr/>
          </p:nvSpPr>
          <p:spPr>
            <a:xfrm>
              <a:off x="457200" y="2209800"/>
              <a:ext cx="6019800" cy="4201150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endParaRPr lang="en-US" sz="2800" dirty="0" smtClean="0">
                <a:solidFill>
                  <a:schemeClr val="bg1"/>
                </a:solidFill>
              </a:endParaRP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Polivinilklorida</a:t>
              </a:r>
              <a:r>
                <a:rPr lang="en-US" sz="2800" dirty="0" smtClean="0">
                  <a:solidFill>
                    <a:schemeClr val="bg1"/>
                  </a:solidFill>
                </a:rPr>
                <a:t> (PVC)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adalah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plastik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kedua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terbanyak</a:t>
              </a:r>
              <a:r>
                <a:rPr lang="en-US" sz="2800" dirty="0" smtClean="0">
                  <a:solidFill>
                    <a:schemeClr val="bg1"/>
                  </a:solidFill>
                </a:rPr>
                <a:t> yang </a:t>
              </a:r>
              <a:r>
                <a:rPr lang="it-IT" sz="2800" dirty="0" smtClean="0">
                  <a:solidFill>
                    <a:schemeClr val="bg1"/>
                  </a:solidFill>
                </a:rPr>
                <a:t>diproduksi setelah polietilena. </a:t>
              </a: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it-IT" sz="2800" dirty="0" smtClean="0">
                  <a:solidFill>
                    <a:schemeClr val="bg1"/>
                  </a:solidFill>
                </a:rPr>
                <a:t>Monomernya adalah vinilklorida </a:t>
              </a:r>
              <a:r>
                <a:rPr lang="en-US" sz="2800" dirty="0" smtClean="0">
                  <a:solidFill>
                    <a:schemeClr val="bg1"/>
                  </a:solidFill>
                </a:rPr>
                <a:t>(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ClCH</a:t>
              </a:r>
              <a:r>
                <a:rPr lang="en-US" sz="2800" dirty="0" smtClean="0">
                  <a:solidFill>
                    <a:schemeClr val="bg1"/>
                  </a:solidFill>
                </a:rPr>
                <a:t>==CH2)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merupakan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polimer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adisi</a:t>
              </a:r>
              <a:r>
                <a:rPr lang="en-US" sz="2800" dirty="0" smtClean="0">
                  <a:solidFill>
                    <a:schemeClr val="bg1"/>
                  </a:solidFill>
                </a:rPr>
                <a:t>. </a:t>
              </a: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2800" dirty="0" smtClean="0">
                  <a:solidFill>
                    <a:schemeClr val="bg1"/>
                  </a:solidFill>
                </a:rPr>
                <a:t>PVC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digunakan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fi-FI" sz="2800" dirty="0" smtClean="0">
                  <a:solidFill>
                    <a:schemeClr val="bg1"/>
                  </a:solidFill>
                </a:rPr>
                <a:t>untuk membuat pipa, pelapis lantai, dan selang.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2819400" y="1828800"/>
              <a:ext cx="1524000" cy="6858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PVC</a:t>
              </a:r>
              <a:endParaRPr lang="en-US" sz="320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2209800"/>
            <a:ext cx="1919287" cy="2289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57200" y="609600"/>
            <a:ext cx="8305800" cy="5366980"/>
            <a:chOff x="457200" y="685800"/>
            <a:chExt cx="8305800" cy="5366980"/>
          </a:xfrm>
        </p:grpSpPr>
        <p:grpSp>
          <p:nvGrpSpPr>
            <p:cNvPr id="2" name="Group 6"/>
            <p:cNvGrpSpPr/>
            <p:nvPr/>
          </p:nvGrpSpPr>
          <p:grpSpPr>
            <a:xfrm>
              <a:off x="457200" y="685800"/>
              <a:ext cx="8305800" cy="5366980"/>
              <a:chOff x="457200" y="1828800"/>
              <a:chExt cx="8305800" cy="5366980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457200" y="2209800"/>
                <a:ext cx="8305800" cy="4985980"/>
              </a:xfrm>
              <a:prstGeom prst="rect">
                <a:avLst/>
              </a:prstGeom>
              <a:solidFill>
                <a:srgbClr val="663300"/>
              </a:solidFill>
              <a:ln>
                <a:solidFill>
                  <a:srgbClr val="663300"/>
                </a:solidFill>
              </a:ln>
            </p:spPr>
            <p:txBody>
              <a:bodyPr wrap="square">
                <a:spAutoFit/>
              </a:bodyPr>
              <a:lstStyle/>
              <a:p>
                <a:pPr marL="457200" indent="-457200">
                  <a:spcBef>
                    <a:spcPts val="600"/>
                  </a:spcBef>
                </a:pPr>
                <a:endParaRPr lang="en-US" sz="2400" dirty="0" smtClean="0">
                  <a:solidFill>
                    <a:schemeClr val="bg1"/>
                  </a:solidFill>
                </a:endParaRPr>
              </a:p>
              <a:p>
                <a:pPr marL="457200" indent="-457200">
                  <a:spcBef>
                    <a:spcPts val="600"/>
                  </a:spcBef>
                  <a:buFont typeface="+mj-lt"/>
                  <a:buAutoNum type="alphaLcPeriod"/>
                </a:pPr>
                <a:r>
                  <a:rPr lang="en-US" sz="2400" dirty="0" err="1" smtClean="0">
                    <a:solidFill>
                      <a:schemeClr val="bg1"/>
                    </a:solidFill>
                  </a:rPr>
                  <a:t>Asam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akrilat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adalah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nama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lain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untuk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asam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2–propenoat.</a:t>
                </a:r>
              </a:p>
              <a:p>
                <a:pPr marL="457200" indent="-457200">
                  <a:spcBef>
                    <a:spcPts val="600"/>
                  </a:spcBef>
                  <a:buFont typeface="+mj-lt"/>
                  <a:buAutoNum type="alphaLcPeriod"/>
                </a:pPr>
                <a:endParaRPr lang="en-US" sz="2400" dirty="0" smtClean="0">
                  <a:solidFill>
                    <a:schemeClr val="bg1"/>
                  </a:solidFill>
                </a:endParaRPr>
              </a:p>
              <a:p>
                <a:pPr marL="457200" indent="-457200">
                  <a:spcBef>
                    <a:spcPts val="600"/>
                  </a:spcBef>
                </a:pPr>
                <a:endParaRPr lang="en-US" sz="2400" dirty="0" smtClean="0">
                  <a:solidFill>
                    <a:schemeClr val="bg1"/>
                  </a:solidFill>
                </a:endParaRPr>
              </a:p>
              <a:p>
                <a:pPr marL="457200" indent="-457200">
                  <a:spcBef>
                    <a:spcPts val="600"/>
                  </a:spcBef>
                </a:pPr>
                <a:r>
                  <a:rPr lang="en-US" sz="2400" dirty="0" smtClean="0">
                    <a:solidFill>
                      <a:schemeClr val="bg1"/>
                    </a:solidFill>
                  </a:rPr>
                  <a:t>b.	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Polimetilmetakrilat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(PMMA) yang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dikenal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dengan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nama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dagang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chemeClr val="bg1"/>
                    </a:solidFill>
                  </a:rPr>
                  <a:t>flexiglass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,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adalah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plastik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bening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keras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,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tetapi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ringan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sehingga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banyak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digunakan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sebagai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kaca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jendela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pesawat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terbang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,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dan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lampu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belakang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mobil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. </a:t>
                </a:r>
              </a:p>
              <a:p>
                <a:pPr marL="457200" indent="-457200">
                  <a:spcBef>
                    <a:spcPts val="600"/>
                  </a:spcBef>
                </a:pPr>
                <a:r>
                  <a:rPr lang="en-US" sz="2400" dirty="0" smtClean="0">
                    <a:solidFill>
                      <a:schemeClr val="bg1"/>
                    </a:solidFill>
                  </a:rPr>
                  <a:t>c.	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Plastik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ini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terbuat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dari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reaksi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adisi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turunan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asam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akrilat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,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yaitu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ester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metilmetakrilat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pPr marL="457200" indent="-457200">
                  <a:spcBef>
                    <a:spcPts val="600"/>
                  </a:spcBef>
                </a:pPr>
                <a:r>
                  <a:rPr lang="sv-SE" sz="2400" dirty="0" smtClean="0">
                    <a:solidFill>
                      <a:schemeClr val="bg1"/>
                    </a:solidFill>
                  </a:rPr>
                  <a:t>d.	Serat akrilat seperti orlon yang hampir menyerupai wol terbuat dari turunan asam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akrilat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yaitu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bg1"/>
                    </a:solidFill>
                  </a:rPr>
                  <a:t>akrilonitril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.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Rounded Rectangle 3"/>
              <p:cNvSpPr/>
              <p:nvPr/>
            </p:nvSpPr>
            <p:spPr>
              <a:xfrm>
                <a:off x="3657600" y="1828800"/>
                <a:ext cx="1905000" cy="6858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66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err="1" smtClean="0">
                    <a:solidFill>
                      <a:srgbClr val="663300"/>
                    </a:solidFill>
                    <a:latin typeface="Arial" pitchFamily="34" charset="0"/>
                    <a:cs typeface="Arial" pitchFamily="34" charset="0"/>
                  </a:rPr>
                  <a:t>Akrilat</a:t>
                </a:r>
                <a:endParaRPr lang="en-US" sz="3200" dirty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741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33800" y="2044995"/>
              <a:ext cx="1752600" cy="682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3778297"/>
            <a:ext cx="5029200" cy="245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ounded Rectangle 3"/>
          <p:cNvSpPr/>
          <p:nvPr/>
        </p:nvSpPr>
        <p:spPr>
          <a:xfrm>
            <a:off x="533400" y="685800"/>
            <a:ext cx="6096000" cy="5334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Pembentukan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Polimer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1219200"/>
            <a:ext cx="8229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lphaLcPeriod"/>
            </a:pPr>
            <a:r>
              <a:rPr lang="en-US" sz="2200" dirty="0" err="1" smtClean="0">
                <a:solidFill>
                  <a:srgbClr val="663300"/>
                </a:solidFill>
              </a:rPr>
              <a:t>Polimer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terdiri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dari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molekul-molekul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besar</a:t>
            </a:r>
            <a:r>
              <a:rPr lang="en-US" sz="2200" dirty="0" smtClean="0">
                <a:solidFill>
                  <a:srgbClr val="663300"/>
                </a:solidFill>
              </a:rPr>
              <a:t>, </a:t>
            </a:r>
            <a:r>
              <a:rPr lang="en-US" sz="2200" dirty="0" err="1" smtClean="0">
                <a:solidFill>
                  <a:srgbClr val="663300"/>
                </a:solidFill>
              </a:rPr>
              <a:t>sehingga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disebut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juga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makromolekul</a:t>
            </a:r>
            <a:r>
              <a:rPr lang="en-US" sz="2200" b="1" dirty="0" smtClean="0">
                <a:solidFill>
                  <a:srgbClr val="663300"/>
                </a:solidFill>
              </a:rPr>
              <a:t>.</a:t>
            </a:r>
          </a:p>
          <a:p>
            <a:pPr marL="342900" indent="-342900">
              <a:buFont typeface="+mj-lt"/>
              <a:buAutoNum type="alphaLcPeriod"/>
            </a:pPr>
            <a:r>
              <a:rPr lang="sv-SE" sz="2200" dirty="0" smtClean="0">
                <a:solidFill>
                  <a:srgbClr val="663300"/>
                </a:solidFill>
              </a:rPr>
              <a:t>Molekul polimer dapat diandaikan dengan sebuah rantai yang setiap mata rantainya </a:t>
            </a:r>
            <a:r>
              <a:rPr lang="en-US" sz="2200" dirty="0" err="1" smtClean="0">
                <a:solidFill>
                  <a:srgbClr val="663300"/>
                </a:solidFill>
              </a:rPr>
              <a:t>mewakili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satu</a:t>
            </a:r>
            <a:r>
              <a:rPr lang="en-US" sz="2200" dirty="0" smtClean="0">
                <a:solidFill>
                  <a:srgbClr val="663300"/>
                </a:solidFill>
              </a:rPr>
              <a:t> unit </a:t>
            </a:r>
            <a:r>
              <a:rPr lang="en-US" sz="2200" dirty="0" err="1" smtClean="0">
                <a:solidFill>
                  <a:srgbClr val="663300"/>
                </a:solidFill>
              </a:rPr>
              <a:t>pembangun</a:t>
            </a:r>
            <a:r>
              <a:rPr lang="en-US" sz="2200" dirty="0" smtClean="0">
                <a:solidFill>
                  <a:srgbClr val="663300"/>
                </a:solidFill>
              </a:rPr>
              <a:t> (unit </a:t>
            </a:r>
            <a:r>
              <a:rPr lang="en-US" sz="2200" dirty="0" err="1" smtClean="0">
                <a:solidFill>
                  <a:srgbClr val="663300"/>
                </a:solidFill>
              </a:rPr>
              <a:t>pembangun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itu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berasal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dari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molekul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dirty="0" err="1" smtClean="0">
                <a:solidFill>
                  <a:srgbClr val="663300"/>
                </a:solidFill>
              </a:rPr>
              <a:t>sederhana</a:t>
            </a:r>
            <a:r>
              <a:rPr lang="en-US" sz="2200" dirty="0" smtClean="0">
                <a:solidFill>
                  <a:srgbClr val="663300"/>
                </a:solidFill>
              </a:rPr>
              <a:t>) yang </a:t>
            </a:r>
            <a:r>
              <a:rPr lang="en-US" sz="2200" dirty="0" err="1" smtClean="0">
                <a:solidFill>
                  <a:srgbClr val="663300"/>
                </a:solidFill>
              </a:rPr>
              <a:t>disebut</a:t>
            </a:r>
            <a:r>
              <a:rPr lang="en-US" sz="2200" dirty="0" smtClean="0">
                <a:solidFill>
                  <a:srgbClr val="663300"/>
                </a:solidFill>
              </a:rPr>
              <a:t> </a:t>
            </a:r>
            <a:r>
              <a:rPr lang="en-US" sz="2200" b="1" dirty="0" smtClean="0">
                <a:solidFill>
                  <a:srgbClr val="663300"/>
                </a:solidFill>
              </a:rPr>
              <a:t>monomer</a:t>
            </a:r>
            <a:r>
              <a:rPr lang="en-US" sz="2200" dirty="0" smtClean="0">
                <a:solidFill>
                  <a:srgbClr val="663300"/>
                </a:solidFill>
              </a:rPr>
              <a:t>.</a:t>
            </a:r>
            <a:r>
              <a:rPr lang="en-US" sz="2200" dirty="0" smtClean="0"/>
              <a:t> 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2200" dirty="0" err="1" smtClean="0"/>
              <a:t>Reaksi</a:t>
            </a:r>
            <a:r>
              <a:rPr lang="en-US" sz="2200" dirty="0" smtClean="0"/>
              <a:t> </a:t>
            </a:r>
            <a:r>
              <a:rPr lang="en-US" sz="2200" dirty="0" err="1" smtClean="0"/>
              <a:t>pembentukan</a:t>
            </a:r>
            <a:r>
              <a:rPr lang="en-US" sz="2200" dirty="0" smtClean="0"/>
              <a:t> </a:t>
            </a:r>
            <a:r>
              <a:rPr lang="en-US" sz="2200" dirty="0" err="1" smtClean="0"/>
              <a:t>polimer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monomernya</a:t>
            </a:r>
            <a:r>
              <a:rPr lang="en-US" sz="2200" dirty="0" smtClean="0"/>
              <a:t> </a:t>
            </a:r>
            <a:r>
              <a:rPr lang="en-US" sz="2200" dirty="0" err="1" smtClean="0"/>
              <a:t>disebut</a:t>
            </a:r>
            <a:r>
              <a:rPr lang="en-US" sz="2200" dirty="0" smtClean="0"/>
              <a:t> </a:t>
            </a:r>
            <a:r>
              <a:rPr lang="en-US" sz="2200" b="1" dirty="0" err="1" smtClean="0"/>
              <a:t>polimerisasi</a:t>
            </a:r>
            <a:r>
              <a:rPr lang="en-US" sz="2200" b="1" dirty="0" smtClean="0"/>
              <a:t>.</a:t>
            </a:r>
            <a:endParaRPr lang="en-US" sz="22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/>
          <p:nvPr/>
        </p:nvGrpSpPr>
        <p:grpSpPr>
          <a:xfrm>
            <a:off x="457200" y="609600"/>
            <a:ext cx="8305800" cy="5366980"/>
            <a:chOff x="457200" y="1828800"/>
            <a:chExt cx="8305800" cy="5366980"/>
          </a:xfrm>
        </p:grpSpPr>
        <p:sp>
          <p:nvSpPr>
            <p:cNvPr id="6" name="Rectangle 5"/>
            <p:cNvSpPr/>
            <p:nvPr/>
          </p:nvSpPr>
          <p:spPr>
            <a:xfrm>
              <a:off x="457200" y="2209800"/>
              <a:ext cx="8305800" cy="4985980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endParaRPr lang="en-US" sz="2800" dirty="0" smtClean="0">
                <a:solidFill>
                  <a:schemeClr val="bg1"/>
                </a:solidFill>
              </a:endParaRP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Terilen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terbentuk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dua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jenis</a:t>
              </a:r>
              <a:r>
                <a:rPr lang="en-US" sz="2800" dirty="0" smtClean="0">
                  <a:solidFill>
                    <a:schemeClr val="bg1"/>
                  </a:solidFill>
                </a:rPr>
                <a:t> monomer,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yaitu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dialkohol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dikarboksilat</a:t>
              </a:r>
              <a:r>
                <a:rPr lang="en-US" sz="2800" dirty="0" smtClean="0">
                  <a:solidFill>
                    <a:schemeClr val="bg1"/>
                  </a:solidFill>
                </a:rPr>
                <a:t>.</a:t>
              </a: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Ikatan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antarmonomernya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merupakan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ikatan</a:t>
              </a:r>
              <a:r>
                <a:rPr lang="en-US" sz="2800" dirty="0" smtClean="0">
                  <a:solidFill>
                    <a:schemeClr val="bg1"/>
                  </a:solidFill>
                </a:rPr>
                <a:t> ester,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sehingga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terilen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disebut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juga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poliester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. </a:t>
              </a: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800" b="1" dirty="0" err="1" smtClean="0">
                  <a:solidFill>
                    <a:schemeClr val="bg1"/>
                  </a:solidFill>
                </a:rPr>
                <a:t>Contohnya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adalah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dakron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, yang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terbentuk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etilen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glikol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asam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terftalat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.</a:t>
              </a: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Dakron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banyak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digunakan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sebagai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serat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tekstil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</a:p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Polimer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ini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dikenal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digunakan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sebagai</a:t>
              </a:r>
              <a:r>
                <a:rPr lang="en-US" sz="2800" dirty="0" smtClean="0">
                  <a:solidFill>
                    <a:schemeClr val="bg1"/>
                  </a:solidFill>
                </a:rPr>
                <a:t> pita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perekam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magnetik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sebagai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bahan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balon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cuaca</a:t>
              </a:r>
              <a:r>
                <a:rPr lang="en-US" sz="2800" dirty="0" smtClean="0">
                  <a:solidFill>
                    <a:schemeClr val="bg1"/>
                  </a:solidFill>
                </a:rPr>
                <a:t> yang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dikirim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ke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stratosfir</a:t>
              </a:r>
              <a:r>
                <a:rPr lang="en-US" sz="2800" dirty="0" smtClean="0">
                  <a:solidFill>
                    <a:schemeClr val="bg1"/>
                  </a:solidFill>
                </a:rPr>
                <a:t>.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657600" y="1828800"/>
              <a:ext cx="1905000" cy="6858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Terilen</a:t>
              </a:r>
              <a:endParaRPr lang="en-US" sz="320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457200"/>
            <a:ext cx="8001000" cy="5643979"/>
            <a:chOff x="457200" y="1828800"/>
            <a:chExt cx="8150551" cy="5643979"/>
          </a:xfrm>
        </p:grpSpPr>
        <p:sp>
          <p:nvSpPr>
            <p:cNvPr id="6" name="Rectangle 5"/>
            <p:cNvSpPr/>
            <p:nvPr/>
          </p:nvSpPr>
          <p:spPr>
            <a:xfrm>
              <a:off x="457200" y="2209800"/>
              <a:ext cx="8150551" cy="5262979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endParaRPr lang="en-US" sz="2800" b="1" dirty="0" smtClean="0">
                <a:solidFill>
                  <a:schemeClr val="bg1"/>
                </a:solidFill>
              </a:endParaRPr>
            </a:p>
            <a:p>
              <a:pPr marL="457200" indent="-457200">
                <a:buFont typeface="+mj-lt"/>
                <a:buAutoNum type="alphaL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Nilon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adalah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polimer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kondensasi</a:t>
              </a:r>
              <a:r>
                <a:rPr lang="en-US" sz="2800" dirty="0" smtClean="0">
                  <a:solidFill>
                    <a:schemeClr val="bg1"/>
                  </a:solidFill>
                </a:rPr>
                <a:t> yang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melibatkan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gugus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amina</a:t>
              </a:r>
              <a:r>
                <a:rPr lang="en-US" sz="2800" dirty="0" smtClean="0">
                  <a:solidFill>
                    <a:schemeClr val="bg1"/>
                  </a:solidFill>
                </a:rPr>
                <a:t> (—NH2)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gugus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karboksil</a:t>
              </a:r>
              <a:r>
                <a:rPr lang="en-US" sz="2800" dirty="0" smtClean="0">
                  <a:solidFill>
                    <a:schemeClr val="bg1"/>
                  </a:solidFill>
                </a:rPr>
                <a:t> (—COOH).</a:t>
              </a:r>
            </a:p>
            <a:p>
              <a:pPr marL="457200" indent="-457200">
                <a:buFont typeface="+mj-lt"/>
                <a:buAutoNum type="alphaL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Ikatan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antarmonomernya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disebut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ikatan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amida</a:t>
              </a:r>
              <a:r>
                <a:rPr lang="en-US" sz="2800" dirty="0" smtClean="0">
                  <a:solidFill>
                    <a:schemeClr val="bg1"/>
                  </a:solidFill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sehingga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nilon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disebut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juga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poliamida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.</a:t>
              </a:r>
            </a:p>
            <a:p>
              <a:pPr marL="457200" indent="-457200">
                <a:buFont typeface="+mj-lt"/>
                <a:buAutoNum type="alphaL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Nilon</a:t>
              </a:r>
              <a:r>
                <a:rPr lang="en-US" sz="2800" dirty="0" smtClean="0">
                  <a:solidFill>
                    <a:schemeClr val="bg1"/>
                  </a:solidFill>
                </a:rPr>
                <a:t> yang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terbentuk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kondensasi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asam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tereftalat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heksametilendiamina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disebut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nilon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6,6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karena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masingmasing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monomernya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mengandung</a:t>
              </a:r>
              <a:r>
                <a:rPr lang="en-US" sz="2800" dirty="0" smtClean="0">
                  <a:solidFill>
                    <a:schemeClr val="bg1"/>
                  </a:solidFill>
                </a:rPr>
                <a:t> 6 atom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karbon</a:t>
              </a:r>
              <a:r>
                <a:rPr lang="en-US" sz="2800" dirty="0" smtClean="0">
                  <a:solidFill>
                    <a:schemeClr val="bg1"/>
                  </a:solidFill>
                </a:rPr>
                <a:t>.</a:t>
              </a:r>
            </a:p>
            <a:p>
              <a:pPr marL="457200" indent="-457200">
                <a:buFont typeface="+mj-lt"/>
                <a:buAutoNum type="alphaL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Nilon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merupakan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polimer</a:t>
              </a:r>
              <a:r>
                <a:rPr lang="en-US" sz="2800" dirty="0" smtClean="0">
                  <a:solidFill>
                    <a:schemeClr val="bg1"/>
                  </a:solidFill>
                </a:rPr>
                <a:t> yang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kuat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ringan</a:t>
              </a:r>
              <a:r>
                <a:rPr lang="en-US" sz="2800" dirty="0" smtClean="0">
                  <a:solidFill>
                    <a:schemeClr val="bg1"/>
                  </a:solidFill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dapat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ditarik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tanpa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retak</a:t>
              </a:r>
              <a:r>
                <a:rPr lang="en-US" sz="2800" dirty="0" smtClean="0">
                  <a:solidFill>
                    <a:schemeClr val="bg1"/>
                  </a:solidFill>
                </a:rPr>
                <a:t>. </a:t>
              </a: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657600" y="1828800"/>
              <a:ext cx="19050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Nilon</a:t>
              </a:r>
              <a:endParaRPr lang="en-US" sz="280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765750"/>
            <a:ext cx="8229600" cy="4720650"/>
            <a:chOff x="457200" y="1828800"/>
            <a:chExt cx="8383424" cy="4720650"/>
          </a:xfrm>
        </p:grpSpPr>
        <p:sp>
          <p:nvSpPr>
            <p:cNvPr id="6" name="Rectangle 5"/>
            <p:cNvSpPr/>
            <p:nvPr/>
          </p:nvSpPr>
          <p:spPr>
            <a:xfrm>
              <a:off x="457200" y="2209800"/>
              <a:ext cx="8383424" cy="4339650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endParaRPr lang="en-US" sz="3200" dirty="0" smtClean="0">
                <a:solidFill>
                  <a:schemeClr val="bg1"/>
                </a:solidFill>
              </a:endParaRP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3200" dirty="0" err="1" smtClean="0">
                  <a:solidFill>
                    <a:schemeClr val="bg1"/>
                  </a:solidFill>
                </a:rPr>
                <a:t>Bakelit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adalah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suatupolimer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kondensasi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fenol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formaldehida</a:t>
              </a:r>
              <a:r>
                <a:rPr lang="en-US" sz="3200" dirty="0" smtClean="0">
                  <a:solidFill>
                    <a:schemeClr val="bg1"/>
                  </a:solidFill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3200" dirty="0" err="1" smtClean="0">
                  <a:solidFill>
                    <a:schemeClr val="bg1"/>
                  </a:solidFill>
                </a:rPr>
                <a:t>Kondensasi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terjadi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melepas</a:t>
              </a:r>
              <a:r>
                <a:rPr lang="en-US" sz="3200" dirty="0" smtClean="0">
                  <a:solidFill>
                    <a:schemeClr val="bg1"/>
                  </a:solidFill>
                </a:rPr>
                <a:t> air.</a:t>
              </a: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nb-NO" sz="3200" dirty="0" smtClean="0">
                  <a:solidFill>
                    <a:schemeClr val="bg1"/>
                  </a:solidFill>
                </a:rPr>
                <a:t>Bakelit tergolong plastik termosetting, tidak dapat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dilelehkan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dibentuk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ulang</a:t>
              </a:r>
              <a:r>
                <a:rPr lang="en-US" sz="3200" dirty="0" smtClean="0">
                  <a:solidFill>
                    <a:schemeClr val="bg1"/>
                  </a:solidFill>
                </a:rPr>
                <a:t>. </a:t>
              </a: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3200" dirty="0" err="1" smtClean="0">
                  <a:solidFill>
                    <a:schemeClr val="bg1"/>
                  </a:solidFill>
                </a:rPr>
                <a:t>Jika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dipanaskan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pada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suhu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tinggi</a:t>
              </a:r>
              <a:r>
                <a:rPr lang="en-US" sz="3200" dirty="0" smtClean="0">
                  <a:solidFill>
                    <a:schemeClr val="bg1"/>
                  </a:solidFill>
                </a:rPr>
                <a:t>,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maka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plastik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ini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akan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terurai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rusak</a:t>
              </a:r>
              <a:r>
                <a:rPr lang="en-US" sz="3200" dirty="0" smtClean="0">
                  <a:solidFill>
                    <a:schemeClr val="bg1"/>
                  </a:solidFill>
                </a:rPr>
                <a:t>.</a:t>
              </a:r>
              <a:endParaRPr lang="en-US" sz="28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657600" y="1828800"/>
              <a:ext cx="19050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Bakelit</a:t>
              </a:r>
              <a:endParaRPr lang="en-US" sz="280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762000"/>
            <a:ext cx="57912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Penanganan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Limbah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Pabrik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5930" y="1524000"/>
            <a:ext cx="8077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eriod"/>
            </a:pPr>
            <a:r>
              <a:rPr lang="en-US" sz="2800" dirty="0" err="1" smtClean="0">
                <a:solidFill>
                  <a:srgbClr val="663300"/>
                </a:solidFill>
              </a:rPr>
              <a:t>Proses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daur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ulang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melalui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tahap-tahap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pengumpulan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pemisahan</a:t>
            </a:r>
            <a:r>
              <a:rPr lang="en-US" sz="2800" dirty="0" smtClean="0">
                <a:solidFill>
                  <a:srgbClr val="663300"/>
                </a:solidFill>
              </a:rPr>
              <a:t> (</a:t>
            </a:r>
            <a:r>
              <a:rPr lang="en-US" sz="2800" dirty="0" err="1" smtClean="0">
                <a:solidFill>
                  <a:srgbClr val="663300"/>
                </a:solidFill>
              </a:rPr>
              <a:t>sortir</a:t>
            </a:r>
            <a:r>
              <a:rPr lang="en-US" sz="2800" dirty="0" smtClean="0">
                <a:solidFill>
                  <a:srgbClr val="663300"/>
                </a:solidFill>
              </a:rPr>
              <a:t>), </a:t>
            </a:r>
            <a:r>
              <a:rPr lang="en-US" sz="2800" dirty="0" err="1" smtClean="0">
                <a:solidFill>
                  <a:srgbClr val="663300"/>
                </a:solidFill>
              </a:rPr>
              <a:t>pelelehan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pembentukan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ulang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3400" y="2971800"/>
            <a:ext cx="7848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dirty="0" smtClean="0">
                <a:solidFill>
                  <a:srgbClr val="663300"/>
                </a:solidFill>
              </a:rPr>
              <a:t>b.	</a:t>
            </a:r>
            <a:r>
              <a:rPr lang="en-US" sz="2800" dirty="0" err="1" smtClean="0">
                <a:solidFill>
                  <a:srgbClr val="663300"/>
                </a:solidFill>
              </a:rPr>
              <a:t>Incinerasi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limbah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plastik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mempunyai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nilai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kalor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tinggi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sehingga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dapat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digunakan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sebagai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sumber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tenaga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untuk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pembangkit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listrik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800" dirty="0">
              <a:solidFill>
                <a:srgbClr val="6633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3400" y="4419600"/>
            <a:ext cx="8153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dirty="0" smtClean="0">
                <a:solidFill>
                  <a:srgbClr val="663300"/>
                </a:solidFill>
              </a:rPr>
              <a:t>c.	</a:t>
            </a:r>
            <a:r>
              <a:rPr lang="en-US" sz="2800" dirty="0" err="1" smtClean="0">
                <a:solidFill>
                  <a:srgbClr val="663300"/>
                </a:solidFill>
              </a:rPr>
              <a:t>Kebanyakan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plastik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i="1" dirty="0" smtClean="0">
                <a:solidFill>
                  <a:srgbClr val="663300"/>
                </a:solidFill>
              </a:rPr>
              <a:t>biodegradable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berbahan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dasar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zat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tepung</a:t>
            </a:r>
            <a:r>
              <a:rPr lang="en-US" sz="2800" dirty="0" smtClean="0">
                <a:solidFill>
                  <a:srgbClr val="663300"/>
                </a:solidFill>
              </a:rPr>
              <a:t>. </a:t>
            </a:r>
            <a:r>
              <a:rPr lang="en-US" sz="2800" dirty="0" err="1" smtClean="0">
                <a:solidFill>
                  <a:srgbClr val="663300"/>
                </a:solidFill>
              </a:rPr>
              <a:t>Sayangnya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plastik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jenis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ini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lebih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mahal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85800" y="1397913"/>
            <a:ext cx="7772400" cy="3633520"/>
            <a:chOff x="457200" y="1828800"/>
            <a:chExt cx="7772400" cy="3633520"/>
          </a:xfrm>
        </p:grpSpPr>
        <p:sp>
          <p:nvSpPr>
            <p:cNvPr id="6" name="Rectangle 5"/>
            <p:cNvSpPr/>
            <p:nvPr/>
          </p:nvSpPr>
          <p:spPr>
            <a:xfrm>
              <a:off x="457200" y="2122944"/>
              <a:ext cx="7772400" cy="3339376"/>
            </a:xfrm>
            <a:prstGeom prst="rect">
              <a:avLst/>
            </a:prstGeom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600"/>
                </a:spcBef>
              </a:pPr>
              <a:endParaRPr lang="en-US" sz="2800" b="1" dirty="0" smtClean="0">
                <a:solidFill>
                  <a:srgbClr val="663300"/>
                </a:solidFill>
              </a:endParaRP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2800" b="1" dirty="0" err="1" smtClean="0">
                  <a:solidFill>
                    <a:srgbClr val="663300"/>
                  </a:solidFill>
                </a:rPr>
                <a:t>Polimerisasi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adisi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terjadi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pada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monomer yang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mempunyai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ikatan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rangkap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. </a:t>
              </a: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2800" b="1" dirty="0" err="1" smtClean="0">
                  <a:solidFill>
                    <a:srgbClr val="663300"/>
                  </a:solidFill>
                </a:rPr>
                <a:t>Polimerisasi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adisi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adalah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perkaitan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langsung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antarmonomer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berdasarkan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reaksi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adisi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. </a:t>
              </a:r>
            </a:p>
            <a:p>
              <a:pPr marL="457200" indent="-457200">
                <a:spcBef>
                  <a:spcPts val="600"/>
                </a:spcBef>
                <a:buFont typeface="+mj-lt"/>
                <a:buAutoNum type="alphaLcPeriod"/>
              </a:pPr>
              <a:r>
                <a:rPr lang="en-US" sz="2800" b="1" dirty="0" err="1" smtClean="0">
                  <a:solidFill>
                    <a:srgbClr val="663300"/>
                  </a:solidFill>
                </a:rPr>
                <a:t>Polimerisasi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dapat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de-DE" sz="2800" b="1" dirty="0" smtClean="0">
                  <a:solidFill>
                    <a:srgbClr val="663300"/>
                  </a:solidFill>
                </a:rPr>
                <a:t>berlangsung dengan bantuan suatu katalis.</a:t>
              </a:r>
              <a:endParaRPr lang="en-US" sz="2800" b="1" dirty="0">
                <a:solidFill>
                  <a:srgbClr val="663300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609600" y="1828800"/>
              <a:ext cx="4495800" cy="685800"/>
            </a:xfrm>
            <a:prstGeom prst="roundRect">
              <a:avLst/>
            </a:pr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err="1" smtClean="0">
                  <a:latin typeface="Arial" pitchFamily="34" charset="0"/>
                  <a:cs typeface="Arial" pitchFamily="34" charset="0"/>
                </a:rPr>
                <a:t>Polimerasi</a:t>
              </a:r>
              <a:r>
                <a:rPr lang="en-US" sz="4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000" b="1" dirty="0" err="1" smtClean="0">
                  <a:latin typeface="Arial" pitchFamily="34" charset="0"/>
                  <a:cs typeface="Arial" pitchFamily="34" charset="0"/>
                </a:rPr>
                <a:t>Adisi</a:t>
              </a:r>
              <a:endPara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09600" y="914400"/>
            <a:ext cx="22098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Contoh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1752600"/>
            <a:ext cx="822960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663300"/>
                </a:solidFill>
              </a:rPr>
              <a:t>Pembentukan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polietilena</a:t>
            </a:r>
            <a:r>
              <a:rPr lang="en-US" sz="3200" b="1" dirty="0" smtClean="0">
                <a:solidFill>
                  <a:srgbClr val="663300"/>
                </a:solidFill>
              </a:rPr>
              <a:t> (</a:t>
            </a:r>
            <a:r>
              <a:rPr lang="en-US" sz="3200" b="1" dirty="0" err="1" smtClean="0">
                <a:solidFill>
                  <a:srgbClr val="663300"/>
                </a:solidFill>
              </a:rPr>
              <a:t>politena</a:t>
            </a:r>
            <a:r>
              <a:rPr lang="en-US" sz="3200" b="1" dirty="0" smtClean="0">
                <a:solidFill>
                  <a:srgbClr val="663300"/>
                </a:solidFill>
              </a:rPr>
              <a:t>). </a:t>
            </a:r>
          </a:p>
          <a:p>
            <a:pPr>
              <a:spcBef>
                <a:spcPts val="600"/>
              </a:spcBef>
            </a:pPr>
            <a:r>
              <a:rPr lang="en-US" sz="3200" dirty="0" err="1" smtClean="0">
                <a:solidFill>
                  <a:srgbClr val="663300"/>
                </a:solidFill>
              </a:rPr>
              <a:t>Polietilena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dibentuk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oleh</a:t>
            </a:r>
            <a:r>
              <a:rPr lang="en-US" sz="3200" dirty="0" smtClean="0">
                <a:solidFill>
                  <a:srgbClr val="663300"/>
                </a:solidFill>
              </a:rPr>
              <a:t> monomer-monomer </a:t>
            </a:r>
            <a:r>
              <a:rPr lang="en-US" sz="3200" dirty="0" err="1" smtClean="0">
                <a:solidFill>
                  <a:srgbClr val="663300"/>
                </a:solidFill>
              </a:rPr>
              <a:t>etena</a:t>
            </a:r>
            <a:r>
              <a:rPr lang="en-US" sz="3200" dirty="0" smtClean="0">
                <a:solidFill>
                  <a:srgbClr val="663300"/>
                </a:solidFill>
              </a:rPr>
              <a:t>. </a:t>
            </a:r>
            <a:endParaRPr lang="en-US" sz="3200" dirty="0">
              <a:solidFill>
                <a:srgbClr val="6633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733800"/>
            <a:ext cx="8335926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85800" y="1219200"/>
            <a:ext cx="7772400" cy="4114800"/>
            <a:chOff x="609600" y="1371600"/>
            <a:chExt cx="7772400" cy="4114800"/>
          </a:xfrm>
        </p:grpSpPr>
        <p:sp>
          <p:nvSpPr>
            <p:cNvPr id="4" name="Rounded Rectangle 3"/>
            <p:cNvSpPr/>
            <p:nvPr/>
          </p:nvSpPr>
          <p:spPr>
            <a:xfrm>
              <a:off x="609600" y="1676400"/>
              <a:ext cx="7772400" cy="3810000"/>
            </a:xfrm>
            <a:prstGeom prst="roundRect">
              <a:avLst/>
            </a:pr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>
                <a:spcBef>
                  <a:spcPts val="300"/>
                </a:spcBef>
                <a:buFont typeface="+mj-lt"/>
                <a:buAutoNum type="alphaL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Pada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polimerisasi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kondensasi</a:t>
              </a:r>
              <a:r>
                <a:rPr lang="en-US" sz="2800" dirty="0" smtClean="0">
                  <a:solidFill>
                    <a:schemeClr val="bg1"/>
                  </a:solidFill>
                </a:rPr>
                <a:t>, monomer-monomer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saling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berkaitan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melepas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molekul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kecil</a:t>
              </a:r>
              <a:r>
                <a:rPr lang="en-US" sz="2800" dirty="0" smtClean="0">
                  <a:solidFill>
                    <a:schemeClr val="bg1"/>
                  </a:solidFill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seperti</a:t>
              </a:r>
              <a:r>
                <a:rPr lang="en-US" sz="2800" dirty="0" smtClean="0">
                  <a:solidFill>
                    <a:schemeClr val="bg1"/>
                  </a:solidFill>
                </a:rPr>
                <a:t> H</a:t>
              </a:r>
              <a:r>
                <a:rPr lang="en-US" sz="1600" dirty="0" smtClean="0">
                  <a:solidFill>
                    <a:schemeClr val="bg1"/>
                  </a:solidFill>
                </a:rPr>
                <a:t>2</a:t>
              </a:r>
              <a:r>
                <a:rPr lang="en-US" sz="2800" dirty="0" smtClean="0">
                  <a:solidFill>
                    <a:schemeClr val="bg1"/>
                  </a:solidFill>
                </a:rPr>
                <a:t>O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dan</a:t>
              </a:r>
              <a:r>
                <a:rPr lang="en-US" sz="2800" dirty="0" smtClean="0">
                  <a:solidFill>
                    <a:schemeClr val="bg1"/>
                  </a:solidFill>
                </a:rPr>
                <a:t> CH</a:t>
              </a:r>
              <a:r>
                <a:rPr lang="en-US" sz="1600" dirty="0" smtClean="0">
                  <a:solidFill>
                    <a:schemeClr val="bg1"/>
                  </a:solidFill>
                </a:rPr>
                <a:t>3</a:t>
              </a:r>
              <a:r>
                <a:rPr lang="en-US" sz="2800" dirty="0" smtClean="0">
                  <a:solidFill>
                    <a:schemeClr val="bg1"/>
                  </a:solidFill>
                </a:rPr>
                <a:t>OH (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metanol</a:t>
              </a:r>
              <a:r>
                <a:rPr lang="en-US" sz="2800" dirty="0" smtClean="0">
                  <a:solidFill>
                    <a:schemeClr val="bg1"/>
                  </a:solidFill>
                </a:rPr>
                <a:t>). </a:t>
              </a:r>
            </a:p>
            <a:p>
              <a:pPr marL="457200" indent="-457200">
                <a:spcBef>
                  <a:spcPts val="1200"/>
                </a:spcBef>
                <a:buFont typeface="+mj-lt"/>
                <a:buAutoNum type="alphaLcPeriod"/>
              </a:pPr>
              <a:r>
                <a:rPr lang="en-US" sz="2800" dirty="0" err="1" smtClean="0">
                  <a:solidFill>
                    <a:schemeClr val="bg1"/>
                  </a:solidFill>
                </a:rPr>
                <a:t>Polimerisasi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kondensasi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terjadi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pada</a:t>
              </a:r>
              <a:r>
                <a:rPr lang="en-US" sz="2800" dirty="0" smtClean="0">
                  <a:solidFill>
                    <a:schemeClr val="bg1"/>
                  </a:solidFill>
                </a:rPr>
                <a:t> monomer yang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mempunyai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setidaknya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dua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gugus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aktif</a:t>
              </a:r>
              <a:r>
                <a:rPr lang="en-US" sz="2800" dirty="0" smtClean="0">
                  <a:solidFill>
                    <a:schemeClr val="bg1"/>
                  </a:solidFill>
                </a:rPr>
                <a:t>.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133600" y="1371600"/>
              <a:ext cx="4693914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63300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 err="1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Polimerasi</a:t>
              </a:r>
              <a:r>
                <a:rPr lang="en-US" sz="3200" b="1" dirty="0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663300"/>
                  </a:solidFill>
                  <a:latin typeface="Arial" pitchFamily="34" charset="0"/>
                  <a:cs typeface="Arial" pitchFamily="34" charset="0"/>
                </a:rPr>
                <a:t>Kondensasi</a:t>
              </a:r>
              <a:endParaRPr lang="en-US" sz="280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09600" y="838200"/>
            <a:ext cx="19050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Contoh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1524000"/>
            <a:ext cx="73914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Pembentukan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nilon</a:t>
            </a:r>
            <a:r>
              <a:rPr lang="en-US" sz="2800" b="1" dirty="0" smtClean="0">
                <a:solidFill>
                  <a:srgbClr val="663300"/>
                </a:solidFill>
              </a:rPr>
              <a:t> 6,6</a:t>
            </a:r>
          </a:p>
          <a:p>
            <a:pPr>
              <a:spcBef>
                <a:spcPts val="600"/>
              </a:spcBef>
            </a:pPr>
            <a:r>
              <a:rPr lang="en-US" sz="2400" dirty="0" err="1" smtClean="0">
                <a:solidFill>
                  <a:srgbClr val="663300"/>
                </a:solidFill>
              </a:rPr>
              <a:t>Nilon</a:t>
            </a:r>
            <a:r>
              <a:rPr lang="en-US" sz="2400" dirty="0" smtClean="0">
                <a:solidFill>
                  <a:srgbClr val="663300"/>
                </a:solidFill>
              </a:rPr>
              <a:t> 6,6 </a:t>
            </a:r>
            <a:r>
              <a:rPr lang="en-US" sz="2400" dirty="0" err="1" smtClean="0">
                <a:solidFill>
                  <a:srgbClr val="663300"/>
                </a:solidFill>
              </a:rPr>
              <a:t>terbentuk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dua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jenis</a:t>
            </a:r>
            <a:r>
              <a:rPr lang="en-US" sz="2400" dirty="0" smtClean="0">
                <a:solidFill>
                  <a:srgbClr val="663300"/>
                </a:solidFill>
              </a:rPr>
              <a:t> monomer, </a:t>
            </a:r>
            <a:r>
              <a:rPr lang="en-US" sz="2400" dirty="0" err="1" smtClean="0">
                <a:solidFill>
                  <a:srgbClr val="663300"/>
                </a:solidFill>
              </a:rPr>
              <a:t>yaitu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adipat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1,6-heksandioat)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heksametilendiamina</a:t>
            </a:r>
            <a:r>
              <a:rPr lang="en-US" sz="2400" dirty="0" smtClean="0">
                <a:solidFill>
                  <a:srgbClr val="663300"/>
                </a:solidFill>
              </a:rPr>
              <a:t> (1,6-diaminoheksana).</a:t>
            </a:r>
            <a:endParaRPr lang="en-US" sz="2400" dirty="0">
              <a:solidFill>
                <a:srgbClr val="6633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352800"/>
            <a:ext cx="712922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09600" y="1066800"/>
            <a:ext cx="60198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Penggolongan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Polimer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1934557"/>
            <a:ext cx="80010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 err="1" smtClean="0">
                <a:solidFill>
                  <a:srgbClr val="663300"/>
                </a:solidFill>
              </a:rPr>
              <a:t>Polimer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berdasarkan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asalnya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dibedakan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menjadi</a:t>
            </a:r>
            <a:r>
              <a:rPr lang="en-US" sz="3200" b="1" dirty="0" smtClean="0">
                <a:solidFill>
                  <a:srgbClr val="663300"/>
                </a:solidFill>
              </a:rPr>
              <a:t>: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663300"/>
                </a:solidFill>
              </a:rPr>
              <a:t>Polimer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alam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adalah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polimer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terdapat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alam</a:t>
            </a:r>
            <a:r>
              <a:rPr lang="en-US" sz="2800" dirty="0" smtClean="0">
                <a:solidFill>
                  <a:srgbClr val="663300"/>
                </a:solidFill>
              </a:rPr>
              <a:t>;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663300"/>
                </a:solidFill>
              </a:rPr>
              <a:t>Polimer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sintetis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sv-SE" sz="2800" dirty="0" smtClean="0">
                <a:solidFill>
                  <a:srgbClr val="663300"/>
                </a:solidFill>
              </a:rPr>
              <a:t>adalah polimer yang dibuat di pabrik dan tidak terdapat di alam.</a:t>
            </a:r>
            <a:endParaRPr lang="en-US" sz="28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838200"/>
            <a:ext cx="7924800" cy="2518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99" y="3590925"/>
            <a:ext cx="8229601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09600" y="799230"/>
            <a:ext cx="6019800" cy="609600"/>
          </a:xfrm>
          <a:prstGeom prst="round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Penggolongan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Polimer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1451360"/>
            <a:ext cx="8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 err="1" smtClean="0">
                <a:solidFill>
                  <a:srgbClr val="663300"/>
                </a:solidFill>
              </a:rPr>
              <a:t>Polimer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berdasarkan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monomernya</a:t>
            </a:r>
            <a:endParaRPr lang="en-US" sz="3200" b="1" dirty="0" smtClean="0">
              <a:solidFill>
                <a:srgbClr val="6633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1" y="2286001"/>
            <a:ext cx="3048000" cy="2391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471530" y="2017216"/>
            <a:ext cx="5638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lphaLcPeriod"/>
            </a:pPr>
            <a:r>
              <a:rPr lang="en-US" sz="2200" b="1" dirty="0" err="1" smtClean="0">
                <a:solidFill>
                  <a:srgbClr val="663300"/>
                </a:solidFill>
              </a:rPr>
              <a:t>Berdasarkan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jenis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monomernya</a:t>
            </a:r>
            <a:r>
              <a:rPr lang="en-US" sz="2200" b="1" dirty="0" smtClean="0">
                <a:solidFill>
                  <a:srgbClr val="663300"/>
                </a:solidFill>
              </a:rPr>
              <a:t>, </a:t>
            </a:r>
            <a:r>
              <a:rPr lang="en-US" sz="2200" b="1" dirty="0" err="1" smtClean="0">
                <a:solidFill>
                  <a:srgbClr val="663300"/>
                </a:solidFill>
              </a:rPr>
              <a:t>polimer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dibedakan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atas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sv-SE" sz="2200" b="1" dirty="0" smtClean="0">
                <a:solidFill>
                  <a:srgbClr val="663300"/>
                </a:solidFill>
              </a:rPr>
              <a:t>homopolimer dan kopolimer. </a:t>
            </a:r>
          </a:p>
          <a:p>
            <a:pPr marL="457200" indent="-457200">
              <a:buFont typeface="+mj-lt"/>
              <a:buAutoNum type="alphaLcPeriod"/>
            </a:pPr>
            <a:r>
              <a:rPr lang="sv-SE" sz="2200" b="1" dirty="0" smtClean="0">
                <a:solidFill>
                  <a:srgbClr val="663300"/>
                </a:solidFill>
              </a:rPr>
              <a:t>Homopolimer terbentuk dari </a:t>
            </a:r>
            <a:r>
              <a:rPr lang="en-US" sz="2200" b="1" dirty="0" err="1" smtClean="0">
                <a:solidFill>
                  <a:srgbClr val="663300"/>
                </a:solidFill>
              </a:rPr>
              <a:t>satu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jenis</a:t>
            </a:r>
            <a:r>
              <a:rPr lang="en-US" sz="2200" b="1" dirty="0" smtClean="0">
                <a:solidFill>
                  <a:srgbClr val="663300"/>
                </a:solidFill>
              </a:rPr>
              <a:t> monomer, </a:t>
            </a:r>
            <a:r>
              <a:rPr lang="en-US" sz="2200" b="1" dirty="0" err="1" smtClean="0">
                <a:solidFill>
                  <a:srgbClr val="663300"/>
                </a:solidFill>
              </a:rPr>
              <a:t>sedangkan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kopolimer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terbentuk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dari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dua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jenis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atau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lebih</a:t>
            </a:r>
            <a:r>
              <a:rPr lang="en-US" sz="2200" b="1" dirty="0" smtClean="0">
                <a:solidFill>
                  <a:srgbClr val="663300"/>
                </a:solidFill>
              </a:rPr>
              <a:t> monomer. 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200" b="1" dirty="0" err="1" smtClean="0">
                <a:solidFill>
                  <a:srgbClr val="663300"/>
                </a:solidFill>
              </a:rPr>
              <a:t>Contoh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homopolimer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yaitu</a:t>
            </a:r>
            <a:r>
              <a:rPr lang="en-US" sz="2200" b="1" dirty="0" smtClean="0">
                <a:solidFill>
                  <a:srgbClr val="663300"/>
                </a:solidFill>
              </a:rPr>
              <a:t> </a:t>
            </a:r>
            <a:r>
              <a:rPr lang="en-US" sz="2200" b="1" dirty="0" err="1" smtClean="0">
                <a:solidFill>
                  <a:srgbClr val="663300"/>
                </a:solidFill>
              </a:rPr>
              <a:t>polietilena</a:t>
            </a:r>
            <a:r>
              <a:rPr lang="en-US" sz="2200" b="1" dirty="0" smtClean="0">
                <a:solidFill>
                  <a:srgbClr val="663300"/>
                </a:solidFill>
              </a:rPr>
              <a:t>, </a:t>
            </a:r>
            <a:r>
              <a:rPr lang="en-US" sz="2200" b="1" dirty="0" err="1" smtClean="0">
                <a:solidFill>
                  <a:srgbClr val="663300"/>
                </a:solidFill>
              </a:rPr>
              <a:t>polipropilena</a:t>
            </a:r>
            <a:r>
              <a:rPr lang="en-US" sz="2200" b="1" dirty="0" smtClean="0">
                <a:solidFill>
                  <a:srgbClr val="663300"/>
                </a:solidFill>
              </a:rPr>
              <a:t>, </a:t>
            </a:r>
            <a:r>
              <a:rPr lang="en-US" sz="2200" b="1" dirty="0" err="1" smtClean="0">
                <a:solidFill>
                  <a:srgbClr val="663300"/>
                </a:solidFill>
              </a:rPr>
              <a:t>polistirena</a:t>
            </a:r>
            <a:r>
              <a:rPr lang="en-US" sz="2200" b="1" dirty="0" smtClean="0">
                <a:solidFill>
                  <a:srgbClr val="663300"/>
                </a:solidFill>
              </a:rPr>
              <a:t>, PVC, </a:t>
            </a:r>
            <a:r>
              <a:rPr lang="en-US" sz="2200" b="1" dirty="0" err="1" smtClean="0">
                <a:solidFill>
                  <a:srgbClr val="663300"/>
                </a:solidFill>
              </a:rPr>
              <a:t>teflon</a:t>
            </a:r>
            <a:r>
              <a:rPr lang="en-US" sz="2200" b="1" dirty="0" smtClean="0">
                <a:solidFill>
                  <a:srgbClr val="663300"/>
                </a:solidFill>
              </a:rPr>
              <a:t>, </a:t>
            </a:r>
            <a:r>
              <a:rPr lang="en-US" sz="2200" b="1" dirty="0" err="1" smtClean="0">
                <a:solidFill>
                  <a:srgbClr val="663300"/>
                </a:solidFill>
              </a:rPr>
              <a:t>amilum</a:t>
            </a:r>
            <a:r>
              <a:rPr lang="en-US" sz="2200" b="1" dirty="0" smtClean="0">
                <a:solidFill>
                  <a:srgbClr val="663300"/>
                </a:solidFill>
              </a:rPr>
              <a:t>, </a:t>
            </a:r>
            <a:r>
              <a:rPr lang="fi-FI" sz="2200" b="1" dirty="0" smtClean="0">
                <a:solidFill>
                  <a:srgbClr val="663300"/>
                </a:solidFill>
              </a:rPr>
              <a:t>selulosa, dan poliisoprena (karet alam). </a:t>
            </a:r>
          </a:p>
          <a:p>
            <a:pPr marL="457200" indent="-457200">
              <a:buFont typeface="+mj-lt"/>
              <a:buAutoNum type="alphaLcPeriod"/>
            </a:pPr>
            <a:r>
              <a:rPr lang="fi-FI" sz="2200" b="1" dirty="0" smtClean="0">
                <a:solidFill>
                  <a:srgbClr val="663300"/>
                </a:solidFill>
              </a:rPr>
              <a:t>Contoh kopolimer </a:t>
            </a:r>
            <a:r>
              <a:rPr lang="nl-NL" sz="2200" b="1" dirty="0" smtClean="0">
                <a:solidFill>
                  <a:srgbClr val="663300"/>
                </a:solidFill>
              </a:rPr>
              <a:t>yaitu nilon 6,6 dan dakron.</a:t>
            </a:r>
            <a:endParaRPr lang="en-US" sz="2200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ulen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912</TotalTime>
  <Words>795</Words>
  <Application>Microsoft Office PowerPoint</Application>
  <PresentationFormat>On-screen Show (4:3)</PresentationFormat>
  <Paragraphs>110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Opulent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176</cp:revision>
  <dcterms:created xsi:type="dcterms:W3CDTF">2012-02-16T07:24:41Z</dcterms:created>
  <dcterms:modified xsi:type="dcterms:W3CDTF">2012-02-23T09:38:47Z</dcterms:modified>
</cp:coreProperties>
</file>