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7" r:id="rId2"/>
    <p:sldId id="277" r:id="rId3"/>
    <p:sldId id="278" r:id="rId4"/>
    <p:sldId id="279" r:id="rId5"/>
    <p:sldId id="280" r:id="rId6"/>
    <p:sldId id="281" r:id="rId7"/>
    <p:sldId id="282" r:id="rId8"/>
    <p:sldId id="283" r:id="rId9"/>
    <p:sldId id="284" r:id="rId10"/>
    <p:sldId id="285" r:id="rId11"/>
    <p:sldId id="286" r:id="rId12"/>
    <p:sldId id="287" r:id="rId13"/>
    <p:sldId id="290" r:id="rId14"/>
    <p:sldId id="291" r:id="rId15"/>
    <p:sldId id="292" r:id="rId16"/>
    <p:sldId id="293" r:id="rId17"/>
    <p:sldId id="294" r:id="rId18"/>
    <p:sldId id="296" r:id="rId19"/>
    <p:sldId id="297" r:id="rId20"/>
    <p:sldId id="298" r:id="rId21"/>
    <p:sldId id="299" r:id="rId22"/>
    <p:sldId id="300" r:id="rId23"/>
    <p:sldId id="303" r:id="rId24"/>
    <p:sldId id="302" r:id="rId25"/>
    <p:sldId id="305" r:id="rId2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99"/>
    <a:srgbClr val="DA326E"/>
    <a:srgbClr val="FF99CC"/>
    <a:srgbClr val="CC3399"/>
    <a:srgbClr val="99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237" autoAdjust="0"/>
  </p:normalViewPr>
  <p:slideViewPr>
    <p:cSldViewPr>
      <p:cViewPr>
        <p:scale>
          <a:sx n="93" d="100"/>
          <a:sy n="93" d="100"/>
        </p:scale>
        <p:origin x="-318" y="-30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2310" y="-7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C243A5-68AC-4536-866E-C0288350B34F}" type="datetimeFigureOut">
              <a:rPr lang="en-US" smtClean="0"/>
              <a:pPr/>
              <a:t>11/9/2016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721CB4-D4C8-40F7-AE76-D2FFF6D911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4477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E:\ELISA\ERLANGGA LISA\2016\MEDIA MENGAJAR PPT\Template PPT\Template SMA Kurnas Penjaskes Orkes\banner SMA Kurnas Penjaskes Orkes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2583"/>
            <a:ext cx="9144001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hutterstock_252004177.jpg"/>
          <p:cNvPicPr>
            <a:picLocks noChangeAspect="1"/>
          </p:cNvPicPr>
          <p:nvPr/>
        </p:nvPicPr>
        <p:blipFill rotWithShape="1">
          <a:blip r:embed="rId2" cstate="print"/>
          <a:srcRect l="13295" t="9280"/>
          <a:stretch/>
        </p:blipFill>
        <p:spPr>
          <a:xfrm>
            <a:off x="-12405" y="0"/>
            <a:ext cx="7003312" cy="4731362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5867400" y="133350"/>
            <a:ext cx="3124201" cy="4419600"/>
            <a:chOff x="380998" y="1803392"/>
            <a:chExt cx="3962401" cy="4419600"/>
          </a:xfrm>
        </p:grpSpPr>
        <p:sp>
          <p:nvSpPr>
            <p:cNvPr id="5" name="Rectangle 4"/>
            <p:cNvSpPr/>
            <p:nvPr/>
          </p:nvSpPr>
          <p:spPr>
            <a:xfrm>
              <a:off x="380999" y="2261316"/>
              <a:ext cx="3962400" cy="3961676"/>
            </a:xfrm>
            <a:prstGeom prst="rect">
              <a:avLst/>
            </a:prstGeom>
            <a:ln>
              <a:solidFill>
                <a:srgbClr val="CC0099"/>
              </a:solidFill>
            </a:ln>
            <a:effec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214226" tIns="107113" rIns="214226" bIns="107113" numCol="1">
              <a:spAutoFit/>
            </a:bodyPr>
            <a:lstStyle/>
            <a:p>
              <a:pPr marL="317365" indent="-317365" eaLnBrk="0" hangingPunct="0">
                <a:spcBef>
                  <a:spcPts val="600"/>
                </a:spcBef>
                <a:buFont typeface="Wingdings" pitchFamily="2" charset="2"/>
                <a:buChar char="§"/>
              </a:pP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Memahami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hakikat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sehat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dan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hakikat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remaja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.</a:t>
              </a:r>
            </a:p>
            <a:p>
              <a:pPr marL="317365" indent="-317365" eaLnBrk="0" hangingPunct="0">
                <a:spcBef>
                  <a:spcPts val="600"/>
                </a:spcBef>
                <a:buFont typeface="Wingdings" pitchFamily="2" charset="2"/>
                <a:buChar char="§"/>
              </a:pP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Memahami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hakikat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pergaulan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sehat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bagi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remaja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.</a:t>
              </a:r>
            </a:p>
            <a:p>
              <a:pPr marL="317365" indent="-317365" eaLnBrk="0" hangingPunct="0">
                <a:spcBef>
                  <a:spcPts val="600"/>
                </a:spcBef>
                <a:buFont typeface="Wingdings" pitchFamily="2" charset="2"/>
                <a:buChar char="§"/>
              </a:pP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Memahami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dan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mendeskripsikan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penyebab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pergaulan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tidak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sehat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bagi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remaja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.</a:t>
              </a:r>
            </a:p>
            <a:p>
              <a:pPr marL="317365" indent="-317365" eaLnBrk="0" hangingPunct="0">
                <a:spcBef>
                  <a:spcPts val="600"/>
                </a:spcBef>
                <a:buFont typeface="Wingdings" pitchFamily="2" charset="2"/>
                <a:buChar char="§"/>
              </a:pP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Memahami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dan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mendeskripsikan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ciri-ciri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dan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dampak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pergaulan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tidak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sehat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bagi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remaja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.</a:t>
              </a:r>
            </a:p>
            <a:p>
              <a:pPr marL="317365" indent="-317365" eaLnBrk="0" hangingPunct="0">
                <a:spcBef>
                  <a:spcPts val="600"/>
                </a:spcBef>
                <a:buFont typeface="Wingdings" pitchFamily="2" charset="2"/>
                <a:buChar char="§"/>
              </a:pP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Memahami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dan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mendeskripsikan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berbagai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macam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interaksi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sosial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pada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masa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remaja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.</a:t>
              </a:r>
            </a:p>
          </p:txBody>
        </p:sp>
        <p:sp>
          <p:nvSpPr>
            <p:cNvPr id="6" name="Rectangle 5"/>
            <p:cNvSpPr/>
            <p:nvPr/>
          </p:nvSpPr>
          <p:spPr>
            <a:xfrm>
              <a:off x="380998" y="1803392"/>
              <a:ext cx="3962401" cy="462539"/>
            </a:xfrm>
            <a:prstGeom prst="rect">
              <a:avLst/>
            </a:prstGeom>
            <a:solidFill>
              <a:srgbClr val="CC0099"/>
            </a:solidFill>
            <a:ln w="28575">
              <a:solidFill>
                <a:srgbClr val="CC0099"/>
              </a:solidFill>
            </a:ln>
          </p:spPr>
          <p:txBody>
            <a:bodyPr wrap="square" lIns="214226" tIns="107113" rIns="214226" bIns="107113">
              <a:spAutoFit/>
            </a:bodyPr>
            <a:lstStyle/>
            <a:p>
              <a:pPr eaLnBrk="0" hangingPunct="0"/>
              <a:r>
                <a:rPr lang="en-US" sz="1600" b="1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  <a:sym typeface="Arial" pitchFamily="34" charset="0"/>
                </a:rPr>
                <a:t>Tujuan</a:t>
              </a:r>
              <a:r>
                <a:rPr lang="en-US" sz="1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  <a:sym typeface="Arial" pitchFamily="34" charset="0"/>
                </a:rPr>
                <a:t> </a:t>
              </a:r>
              <a:r>
                <a:rPr lang="en-US" sz="1600" b="1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  <a:sym typeface="Arial" pitchFamily="34" charset="0"/>
                </a:rPr>
                <a:t>pembelajaran</a:t>
              </a:r>
              <a:r>
                <a:rPr lang="en-US" sz="1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  <a:sym typeface="Arial" pitchFamily="34" charset="0"/>
                </a:rPr>
                <a:t>:</a:t>
              </a:r>
            </a:p>
          </p:txBody>
        </p:sp>
      </p:grpSp>
      <p:pic>
        <p:nvPicPr>
          <p:cNvPr id="13" name="Picture 2" descr="E:\ELISA\ERLANGGA LISA\2016\MEDIA MENGAJAR PPT\Template PPT\Template SMA Kurnas Penjaskes Orkes\banner SMA Kurnas Penjaskes Orke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2583"/>
            <a:ext cx="9144001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6200" y="3840657"/>
            <a:ext cx="5791200" cy="831819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214176" tIns="107087" rIns="214176" bIns="107087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0070C0"/>
                </a:solidFill>
                <a:latin typeface="+mj-lt"/>
                <a:cs typeface="Arial" pitchFamily="34" charset="0"/>
              </a:rPr>
              <a:t>Pergaulan</a:t>
            </a:r>
            <a:r>
              <a:rPr lang="en-US" sz="4000" b="1" dirty="0">
                <a:solidFill>
                  <a:srgbClr val="0070C0"/>
                </a:solidFill>
                <a:latin typeface="+mj-lt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+mj-lt"/>
                <a:cs typeface="Arial" pitchFamily="34" charset="0"/>
              </a:rPr>
              <a:t>Sehat</a:t>
            </a:r>
            <a:r>
              <a:rPr lang="en-US" sz="4000" b="1" dirty="0">
                <a:solidFill>
                  <a:srgbClr val="0070C0"/>
                </a:solidFill>
                <a:latin typeface="+mj-lt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+mj-lt"/>
                <a:cs typeface="Arial" pitchFamily="34" charset="0"/>
              </a:rPr>
              <a:t>Remaja</a:t>
            </a:r>
            <a:endParaRPr lang="en-US" sz="4000" b="1" dirty="0">
              <a:solidFill>
                <a:srgbClr val="0070C0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90600" y="3448597"/>
            <a:ext cx="3962399" cy="64715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214176" tIns="107087" rIns="214176" bIns="107087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CC0099"/>
                </a:solidFill>
                <a:latin typeface="Arial" pitchFamily="34" charset="0"/>
                <a:cs typeface="Arial" pitchFamily="34" charset="0"/>
              </a:rPr>
              <a:t>Pelajaran</a:t>
            </a:r>
            <a:r>
              <a:rPr lang="en-US" sz="2800" b="1" dirty="0" smtClean="0">
                <a:solidFill>
                  <a:srgbClr val="CC0099"/>
                </a:solidFill>
                <a:latin typeface="Arial" pitchFamily="34" charset="0"/>
                <a:cs typeface="Arial" pitchFamily="34" charset="0"/>
              </a:rPr>
              <a:t> 9</a:t>
            </a:r>
            <a:endParaRPr lang="en-US" sz="2800" b="1" dirty="0">
              <a:solidFill>
                <a:srgbClr val="CC0099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9609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hutterstock_36473039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06874"/>
            <a:ext cx="5814394" cy="387570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943600" y="302587"/>
            <a:ext cx="2895600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smtClean="0">
                <a:solidFill>
                  <a:srgbClr val="CC0099"/>
                </a:solidFill>
                <a:latin typeface="Arial" pitchFamily="34" charset="0"/>
                <a:cs typeface="Arial" pitchFamily="34" charset="0"/>
              </a:rPr>
              <a:t>2) </a:t>
            </a:r>
            <a:r>
              <a:rPr lang="en-US" sz="2400" b="1" dirty="0" err="1" smtClean="0">
                <a:solidFill>
                  <a:srgbClr val="CC0099"/>
                </a:solidFill>
                <a:latin typeface="Arial" pitchFamily="34" charset="0"/>
                <a:cs typeface="Arial" pitchFamily="34" charset="0"/>
              </a:rPr>
              <a:t>Fase</a:t>
            </a:r>
            <a:r>
              <a:rPr lang="en-US" sz="2400" b="1" dirty="0" smtClean="0">
                <a:solidFill>
                  <a:srgbClr val="CC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CC0099"/>
                </a:solidFill>
                <a:latin typeface="Arial" pitchFamily="34" charset="0"/>
                <a:cs typeface="Arial" pitchFamily="34" charset="0"/>
              </a:rPr>
              <a:t>negatif</a:t>
            </a:r>
            <a:endParaRPr lang="en-US" sz="2400" b="1" dirty="0">
              <a:solidFill>
                <a:srgbClr val="CC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943600" y="796434"/>
            <a:ext cx="297180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>
                <a:latin typeface="Arial" pitchFamily="34" charset="0"/>
                <a:cs typeface="Arial" pitchFamily="34" charset="0"/>
              </a:rPr>
              <a:t>Pada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fase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ini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remaja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sering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bersikap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negatif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. Di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antara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ciri-ciri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remaja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mempunyai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sikap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negatif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adalah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cenderung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apatis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terhadap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segala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sesuatunya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penuh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keraguan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tidak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pasti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tidak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senang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tidak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setuju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sebagainya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7" name="Picture 2" descr="E:\ELISA\ERLANGGA LISA\2016\MEDIA MENGAJAR PPT\Template PPT\Template SMA Kurnas Penjaskes Orkes\banner SMA Kurnas Penjaskes Orke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2583"/>
            <a:ext cx="9144001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1397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oy-882334_1280.jpg"/>
          <p:cNvPicPr>
            <a:picLocks noChangeAspect="1"/>
          </p:cNvPicPr>
          <p:nvPr/>
        </p:nvPicPr>
        <p:blipFill rotWithShape="1">
          <a:blip r:embed="rId2"/>
          <a:srcRect r="2222"/>
          <a:stretch/>
        </p:blipFill>
        <p:spPr>
          <a:xfrm rot="602533">
            <a:off x="3657600" y="971550"/>
            <a:ext cx="4987358" cy="2757545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chemeClr val="bg1">
                <a:lumMod val="85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6" name="Rectangle 5"/>
          <p:cNvSpPr/>
          <p:nvPr/>
        </p:nvSpPr>
        <p:spPr>
          <a:xfrm>
            <a:off x="381000" y="428828"/>
            <a:ext cx="2895600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smtClean="0">
                <a:solidFill>
                  <a:srgbClr val="CC0099"/>
                </a:solidFill>
                <a:latin typeface="Arial" pitchFamily="34" charset="0"/>
                <a:cs typeface="Arial" pitchFamily="34" charset="0"/>
              </a:rPr>
              <a:t>3) </a:t>
            </a:r>
            <a:r>
              <a:rPr lang="en-US" sz="2400" b="1" dirty="0" err="1" smtClean="0">
                <a:solidFill>
                  <a:srgbClr val="CC0099"/>
                </a:solidFill>
                <a:latin typeface="Arial" pitchFamily="34" charset="0"/>
                <a:cs typeface="Arial" pitchFamily="34" charset="0"/>
              </a:rPr>
              <a:t>Fase</a:t>
            </a:r>
            <a:r>
              <a:rPr lang="en-US" sz="2400" b="1" dirty="0" smtClean="0">
                <a:solidFill>
                  <a:srgbClr val="CC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CC0099"/>
                </a:solidFill>
                <a:latin typeface="Arial" pitchFamily="34" charset="0"/>
                <a:cs typeface="Arial" pitchFamily="34" charset="0"/>
              </a:rPr>
              <a:t>pubertas</a:t>
            </a:r>
            <a:endParaRPr lang="en-US" sz="2400" b="1" dirty="0">
              <a:solidFill>
                <a:srgbClr val="CC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0999" y="922675"/>
            <a:ext cx="2895601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>
                <a:latin typeface="Arial" pitchFamily="34" charset="0"/>
                <a:cs typeface="Arial" pitchFamily="34" charset="0"/>
              </a:rPr>
              <a:t>Pada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fase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ini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terdapat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ciri-ciri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khusus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perubahan-perubahan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mencolok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dari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remaja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seperti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perbedaan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bentuk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wajah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laki-laki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terlihat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berbentuk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persegi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sedangkan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wajah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perempuan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terlihat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berbentuk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bulat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06284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Callout 3"/>
          <p:cNvSpPr/>
          <p:nvPr/>
        </p:nvSpPr>
        <p:spPr>
          <a:xfrm rot="570856">
            <a:off x="3633572" y="1260275"/>
            <a:ext cx="4635180" cy="3251544"/>
          </a:xfrm>
          <a:prstGeom prst="cloudCallout">
            <a:avLst>
              <a:gd name="adj1" fmla="val -68470"/>
              <a:gd name="adj2" fmla="val 22192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thinker-28741_128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504949"/>
            <a:ext cx="2385299" cy="3200401"/>
          </a:xfrm>
          <a:prstGeom prst="rect">
            <a:avLst/>
          </a:prstGeom>
        </p:spPr>
      </p:pic>
      <p:sp>
        <p:nvSpPr>
          <p:cNvPr id="6" name="Pentagon 5"/>
          <p:cNvSpPr/>
          <p:nvPr/>
        </p:nvSpPr>
        <p:spPr>
          <a:xfrm>
            <a:off x="-1" y="228600"/>
            <a:ext cx="7315201" cy="514350"/>
          </a:xfrm>
          <a:prstGeom prst="homePlate">
            <a:avLst/>
          </a:prstGeom>
          <a:solidFill>
            <a:srgbClr val="CC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 B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Hakikat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Pergaulan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Tidak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Sehat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Bagi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Remaja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33400" y="829330"/>
            <a:ext cx="5257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chemeClr val="tx2"/>
                </a:solidFill>
                <a:latin typeface="+mj-lt"/>
                <a:cs typeface="Arial" pitchFamily="34" charset="0"/>
              </a:rPr>
              <a:t>Pengertian</a:t>
            </a:r>
            <a:r>
              <a:rPr lang="en-US" sz="2800" b="1" dirty="0">
                <a:solidFill>
                  <a:schemeClr val="tx2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+mj-lt"/>
                <a:cs typeface="Arial" pitchFamily="34" charset="0"/>
              </a:rPr>
              <a:t>Pergaulan</a:t>
            </a:r>
            <a:r>
              <a:rPr lang="en-US" sz="2800" b="1" dirty="0">
                <a:solidFill>
                  <a:schemeClr val="tx2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+mj-lt"/>
                <a:cs typeface="Arial" pitchFamily="34" charset="0"/>
              </a:rPr>
              <a:t>Tidak</a:t>
            </a:r>
            <a:r>
              <a:rPr lang="en-US" sz="2800" b="1" dirty="0">
                <a:solidFill>
                  <a:schemeClr val="tx2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+mj-lt"/>
                <a:cs typeface="Arial" pitchFamily="34" charset="0"/>
              </a:rPr>
              <a:t>Sehat</a:t>
            </a:r>
            <a:endParaRPr lang="en-US" sz="2800" b="1" dirty="0">
              <a:solidFill>
                <a:schemeClr val="tx2"/>
              </a:solidFill>
              <a:latin typeface="+mj-lt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142210" y="1352631"/>
            <a:ext cx="361790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dirty="0"/>
          </a:p>
          <a:p>
            <a:pPr algn="ctr"/>
            <a:r>
              <a:rPr lang="en-US" sz="2000" dirty="0" err="1">
                <a:latin typeface="Arial" pitchFamily="34" charset="0"/>
                <a:cs typeface="Arial" pitchFamily="34" charset="0"/>
              </a:rPr>
              <a:t>Pergaulan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tidak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sehat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adalah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salah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satu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bentuk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perilaku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menyimpang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Pergaulan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tidak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sehat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dimaksud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adalah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pergaulan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melewati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batas-batas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norma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ketimuran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yang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ada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66762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/>
          <p:cNvGrpSpPr/>
          <p:nvPr/>
        </p:nvGrpSpPr>
        <p:grpSpPr>
          <a:xfrm>
            <a:off x="2740924" y="574628"/>
            <a:ext cx="5482757" cy="1846999"/>
            <a:chOff x="2740925" y="169235"/>
            <a:chExt cx="5031474" cy="1846999"/>
          </a:xfrm>
        </p:grpSpPr>
        <p:sp>
          <p:nvSpPr>
            <p:cNvPr id="2" name="Rounded Rectangle 1"/>
            <p:cNvSpPr/>
            <p:nvPr/>
          </p:nvSpPr>
          <p:spPr>
            <a:xfrm>
              <a:off x="3908204" y="169235"/>
              <a:ext cx="3864195" cy="395785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9027" tIns="19513" rIns="39027" bIns="19513" rtlCol="0" anchor="ctr"/>
            <a:lstStyle/>
            <a:p>
              <a:pPr algn="ctr"/>
              <a:r>
                <a:rPr lang="en-US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Faktor</a:t>
              </a:r>
              <a:r>
                <a:rPr 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orang </a:t>
              </a:r>
              <a:r>
                <a:rPr lang="en-US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tua</a:t>
              </a:r>
              <a:endParaRPr 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3" name="Straight Arrow Connector 2"/>
            <p:cNvCxnSpPr>
              <a:endCxn id="2" idx="1"/>
            </p:cNvCxnSpPr>
            <p:nvPr/>
          </p:nvCxnSpPr>
          <p:spPr>
            <a:xfrm flipV="1">
              <a:off x="2740925" y="367128"/>
              <a:ext cx="1167279" cy="1649106"/>
            </a:xfrm>
            <a:prstGeom prst="straightConnector1">
              <a:avLst/>
            </a:prstGeom>
            <a:ln w="19050">
              <a:solidFill>
                <a:srgbClr val="0070C0"/>
              </a:solidFill>
              <a:headEnd type="oval" w="med" len="med"/>
              <a:tailEnd type="oval" w="med" len="med"/>
            </a:ln>
            <a:effectLst/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</p:grpSp>
      <p:grpSp>
        <p:nvGrpSpPr>
          <p:cNvPr id="34" name="Group 33"/>
          <p:cNvGrpSpPr/>
          <p:nvPr/>
        </p:nvGrpSpPr>
        <p:grpSpPr>
          <a:xfrm>
            <a:off x="2514600" y="1102341"/>
            <a:ext cx="5729382" cy="1649105"/>
            <a:chOff x="2514600" y="696948"/>
            <a:chExt cx="5257799" cy="1649105"/>
          </a:xfrm>
        </p:grpSpPr>
        <p:sp>
          <p:nvSpPr>
            <p:cNvPr id="5" name="Rounded Rectangle 4"/>
            <p:cNvSpPr/>
            <p:nvPr/>
          </p:nvSpPr>
          <p:spPr>
            <a:xfrm>
              <a:off x="3908205" y="696948"/>
              <a:ext cx="3864194" cy="395785"/>
            </a:xfrm>
            <a:prstGeom prst="round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9027" tIns="19513" rIns="39027" bIns="19513" rtlCol="0" anchor="ctr"/>
            <a:lstStyle/>
            <a:p>
              <a:pPr algn="ctr"/>
              <a:r>
                <a:rPr lang="en-US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Sikap</a:t>
              </a:r>
              <a:r>
                <a:rPr 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mental yang </a:t>
              </a:r>
              <a:r>
                <a:rPr lang="en-US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tidak</a:t>
              </a:r>
              <a:r>
                <a:rPr 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sehat</a:t>
              </a:r>
              <a:endParaRPr 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4" name="Straight Arrow Connector 3"/>
            <p:cNvCxnSpPr>
              <a:endCxn id="5" idx="1"/>
            </p:cNvCxnSpPr>
            <p:nvPr/>
          </p:nvCxnSpPr>
          <p:spPr>
            <a:xfrm flipV="1">
              <a:off x="2514600" y="894841"/>
              <a:ext cx="1393605" cy="1451212"/>
            </a:xfrm>
            <a:prstGeom prst="straightConnector1">
              <a:avLst/>
            </a:prstGeom>
            <a:ln w="19050">
              <a:solidFill>
                <a:srgbClr val="0070C0"/>
              </a:solidFill>
              <a:headEnd type="oval" w="med" len="med"/>
              <a:tailEnd type="oval" w="med" len="med"/>
            </a:ln>
            <a:effectLst/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</p:grpSp>
      <p:grpSp>
        <p:nvGrpSpPr>
          <p:cNvPr id="35" name="Group 34"/>
          <p:cNvGrpSpPr/>
          <p:nvPr/>
        </p:nvGrpSpPr>
        <p:grpSpPr>
          <a:xfrm>
            <a:off x="2740924" y="1630055"/>
            <a:ext cx="5482757" cy="989463"/>
            <a:chOff x="2740925" y="1224662"/>
            <a:chExt cx="5031474" cy="989463"/>
          </a:xfrm>
        </p:grpSpPr>
        <p:sp>
          <p:nvSpPr>
            <p:cNvPr id="7" name="Rounded Rectangle 6"/>
            <p:cNvSpPr/>
            <p:nvPr/>
          </p:nvSpPr>
          <p:spPr>
            <a:xfrm>
              <a:off x="3908204" y="1224662"/>
              <a:ext cx="3864195" cy="461749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9027" tIns="19513" rIns="39027" bIns="19513" rtlCol="0" anchor="ctr"/>
            <a:lstStyle/>
            <a:p>
              <a:pPr algn="ctr"/>
              <a:r>
                <a:rPr lang="en-US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Pelampiasan</a:t>
              </a:r>
              <a:r>
                <a:rPr 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rasa </a:t>
              </a:r>
              <a:r>
                <a:rPr lang="en-US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kecewa</a:t>
              </a:r>
              <a:endParaRPr 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6" name="Straight Arrow Connector 5"/>
            <p:cNvCxnSpPr>
              <a:endCxn id="7" idx="1"/>
            </p:cNvCxnSpPr>
            <p:nvPr/>
          </p:nvCxnSpPr>
          <p:spPr>
            <a:xfrm flipV="1">
              <a:off x="2740925" y="1455537"/>
              <a:ext cx="1167279" cy="758588"/>
            </a:xfrm>
            <a:prstGeom prst="straightConnector1">
              <a:avLst/>
            </a:prstGeom>
            <a:ln w="19050">
              <a:solidFill>
                <a:srgbClr val="0070C0"/>
              </a:solidFill>
              <a:headEnd type="oval" w="med" len="med"/>
              <a:tailEnd type="oval" w="med" len="med"/>
            </a:ln>
            <a:effectLst/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</p:grpSp>
      <p:grpSp>
        <p:nvGrpSpPr>
          <p:cNvPr id="36" name="Group 35"/>
          <p:cNvGrpSpPr/>
          <p:nvPr/>
        </p:nvGrpSpPr>
        <p:grpSpPr>
          <a:xfrm>
            <a:off x="2438400" y="2223732"/>
            <a:ext cx="5812417" cy="527713"/>
            <a:chOff x="2438400" y="1818339"/>
            <a:chExt cx="5333999" cy="527713"/>
          </a:xfrm>
        </p:grpSpPr>
        <p:sp>
          <p:nvSpPr>
            <p:cNvPr id="9" name="Rounded Rectangle 8"/>
            <p:cNvSpPr/>
            <p:nvPr/>
          </p:nvSpPr>
          <p:spPr>
            <a:xfrm>
              <a:off x="3908204" y="1818339"/>
              <a:ext cx="3864195" cy="461749"/>
            </a:xfrm>
            <a:prstGeom prst="round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9027" tIns="19513" rIns="39027" bIns="19513" rtlCol="0" anchor="ctr"/>
            <a:lstStyle/>
            <a:p>
              <a:pPr algn="ctr"/>
              <a:r>
                <a:rPr lang="en-US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Kesenjangan</a:t>
              </a:r>
              <a:endParaRPr 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8" name="Straight Arrow Connector 7"/>
            <p:cNvCxnSpPr>
              <a:endCxn id="9" idx="1"/>
            </p:cNvCxnSpPr>
            <p:nvPr/>
          </p:nvCxnSpPr>
          <p:spPr>
            <a:xfrm flipV="1">
              <a:off x="2438400" y="2049214"/>
              <a:ext cx="1469804" cy="296838"/>
            </a:xfrm>
            <a:prstGeom prst="straightConnector1">
              <a:avLst/>
            </a:prstGeom>
            <a:ln w="19050">
              <a:solidFill>
                <a:srgbClr val="0070C0"/>
              </a:solidFill>
              <a:headEnd type="oval" w="med" len="med"/>
              <a:tailEnd type="oval" w="med" len="med"/>
            </a:ln>
            <a:effectLst/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</p:grpSp>
      <p:grpSp>
        <p:nvGrpSpPr>
          <p:cNvPr id="37" name="Group 36"/>
          <p:cNvGrpSpPr/>
          <p:nvPr/>
        </p:nvGrpSpPr>
        <p:grpSpPr>
          <a:xfrm>
            <a:off x="2514599" y="2685481"/>
            <a:ext cx="5729383" cy="593678"/>
            <a:chOff x="2514600" y="2280088"/>
            <a:chExt cx="5257800" cy="593678"/>
          </a:xfrm>
        </p:grpSpPr>
        <p:sp>
          <p:nvSpPr>
            <p:cNvPr id="11" name="Rounded Rectangle 10"/>
            <p:cNvSpPr/>
            <p:nvPr/>
          </p:nvSpPr>
          <p:spPr>
            <a:xfrm>
              <a:off x="3908204" y="2379035"/>
              <a:ext cx="3864196" cy="494731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9027" tIns="19513" rIns="39027" bIns="19513" rtlCol="0" anchor="ctr"/>
            <a:lstStyle/>
            <a:p>
              <a:pPr algn="ctr"/>
              <a:r>
                <a:rPr lang="en-US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Kegagalan</a:t>
              </a:r>
              <a:r>
                <a:rPr 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remaja</a:t>
              </a:r>
              <a:r>
                <a:rPr 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menyerap</a:t>
              </a:r>
              <a:r>
                <a:rPr 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norma</a:t>
              </a:r>
              <a:endParaRPr 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0" name="Straight Arrow Connector 9"/>
            <p:cNvCxnSpPr>
              <a:endCxn id="11" idx="1"/>
            </p:cNvCxnSpPr>
            <p:nvPr/>
          </p:nvCxnSpPr>
          <p:spPr>
            <a:xfrm>
              <a:off x="2514600" y="2280088"/>
              <a:ext cx="1393604" cy="346313"/>
            </a:xfrm>
            <a:prstGeom prst="straightConnector1">
              <a:avLst/>
            </a:prstGeom>
            <a:ln w="19050">
              <a:solidFill>
                <a:srgbClr val="0070C0"/>
              </a:solidFill>
              <a:headEnd type="oval" w="med" len="med"/>
              <a:tailEnd type="oval" w="med" len="med"/>
            </a:ln>
            <a:effectLst/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</p:grpSp>
      <p:grpSp>
        <p:nvGrpSpPr>
          <p:cNvPr id="38" name="Group 37"/>
          <p:cNvGrpSpPr/>
          <p:nvPr/>
        </p:nvGrpSpPr>
        <p:grpSpPr>
          <a:xfrm>
            <a:off x="2674961" y="2817410"/>
            <a:ext cx="5554637" cy="989463"/>
            <a:chOff x="2674961" y="2412017"/>
            <a:chExt cx="5097437" cy="989463"/>
          </a:xfrm>
        </p:grpSpPr>
        <p:sp>
          <p:nvSpPr>
            <p:cNvPr id="13" name="Rounded Rectangle 12"/>
            <p:cNvSpPr/>
            <p:nvPr/>
          </p:nvSpPr>
          <p:spPr>
            <a:xfrm>
              <a:off x="3928279" y="3005695"/>
              <a:ext cx="3844119" cy="395785"/>
            </a:xfrm>
            <a:prstGeom prst="round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9027" tIns="19513" rIns="39027" bIns="19513" rtlCol="0" anchor="ctr"/>
            <a:lstStyle/>
            <a:p>
              <a:pPr algn="ctr"/>
              <a:r>
                <a:rPr lang="en-US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Faktor</a:t>
              </a:r>
              <a:r>
                <a:rPr 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agama </a:t>
              </a:r>
              <a:r>
                <a:rPr lang="en-US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dan</a:t>
              </a:r>
              <a:r>
                <a:rPr 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iman</a:t>
              </a:r>
              <a:endParaRPr 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2" name="Straight Arrow Connector 11"/>
            <p:cNvCxnSpPr>
              <a:endCxn id="13" idx="1"/>
            </p:cNvCxnSpPr>
            <p:nvPr/>
          </p:nvCxnSpPr>
          <p:spPr>
            <a:xfrm>
              <a:off x="2674961" y="2412017"/>
              <a:ext cx="1253318" cy="791571"/>
            </a:xfrm>
            <a:prstGeom prst="straightConnector1">
              <a:avLst/>
            </a:prstGeom>
            <a:ln w="19050">
              <a:solidFill>
                <a:srgbClr val="0070C0"/>
              </a:solidFill>
              <a:headEnd type="oval" w="med" len="med"/>
              <a:tailEnd type="oval" w="med" len="med"/>
            </a:ln>
            <a:effectLst/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</p:grpSp>
      <p:grpSp>
        <p:nvGrpSpPr>
          <p:cNvPr id="39" name="Group 38"/>
          <p:cNvGrpSpPr/>
          <p:nvPr/>
        </p:nvGrpSpPr>
        <p:grpSpPr>
          <a:xfrm>
            <a:off x="2674961" y="2883374"/>
            <a:ext cx="5554639" cy="1517176"/>
            <a:chOff x="2674961" y="2477981"/>
            <a:chExt cx="5097439" cy="1517176"/>
          </a:xfrm>
        </p:grpSpPr>
        <p:sp>
          <p:nvSpPr>
            <p:cNvPr id="15" name="Rounded Rectangle 14"/>
            <p:cNvSpPr/>
            <p:nvPr/>
          </p:nvSpPr>
          <p:spPr>
            <a:xfrm>
              <a:off x="3928280" y="3533408"/>
              <a:ext cx="3844120" cy="461749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9027" tIns="19513" rIns="39027" bIns="19513" rtlCol="0" anchor="ctr"/>
            <a:lstStyle/>
            <a:p>
              <a:pPr algn="ctr"/>
              <a:r>
                <a:rPr lang="en-US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Perubahan</a:t>
              </a:r>
              <a:r>
                <a:rPr 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zaman</a:t>
              </a:r>
              <a:endParaRPr 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4" name="Straight Arrow Connector 13"/>
            <p:cNvCxnSpPr>
              <a:endCxn id="15" idx="1"/>
            </p:cNvCxnSpPr>
            <p:nvPr/>
          </p:nvCxnSpPr>
          <p:spPr>
            <a:xfrm>
              <a:off x="2674961" y="2477981"/>
              <a:ext cx="1253319" cy="1286302"/>
            </a:xfrm>
            <a:prstGeom prst="straightConnector1">
              <a:avLst/>
            </a:prstGeom>
            <a:ln w="19050">
              <a:solidFill>
                <a:srgbClr val="0070C0"/>
              </a:solidFill>
              <a:headEnd type="oval" w="med" len="med"/>
              <a:tailEnd type="oval" w="med" len="med"/>
            </a:ln>
            <a:effectLst/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</p:grpSp>
      <p:grpSp>
        <p:nvGrpSpPr>
          <p:cNvPr id="32" name="Group 31"/>
          <p:cNvGrpSpPr/>
          <p:nvPr/>
        </p:nvGrpSpPr>
        <p:grpSpPr>
          <a:xfrm>
            <a:off x="457200" y="1989327"/>
            <a:ext cx="2349689" cy="1368816"/>
            <a:chOff x="457200" y="1583934"/>
            <a:chExt cx="2349689" cy="1368816"/>
          </a:xfrm>
        </p:grpSpPr>
        <p:sp>
          <p:nvSpPr>
            <p:cNvPr id="18" name="Rounded Rectangle 17"/>
            <p:cNvSpPr/>
            <p:nvPr/>
          </p:nvSpPr>
          <p:spPr>
            <a:xfrm>
              <a:off x="457200" y="1583934"/>
              <a:ext cx="2349689" cy="1368816"/>
            </a:xfrm>
            <a:prstGeom prst="roundRect">
              <a:avLst/>
            </a:prstGeom>
            <a:solidFill>
              <a:srgbClr val="DA32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9027" tIns="19513" rIns="39027" bIns="19513" rtlCol="0" anchor="ctr"/>
            <a:lstStyle/>
            <a:p>
              <a:pPr algn="ctr"/>
              <a:r>
                <a:rPr lang="en-US" b="1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Faktor-Faktor</a:t>
              </a:r>
              <a:r>
                <a:rPr lang="en-US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b="1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Penyebab</a:t>
              </a:r>
              <a:r>
                <a:rPr lang="en-US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b="1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Pergaulan</a:t>
              </a:r>
              <a:r>
                <a:rPr lang="en-US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b="1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Tidak</a:t>
              </a:r>
              <a:r>
                <a:rPr lang="en-US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b="1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Sehat</a:t>
              </a:r>
              <a:endParaRPr lang="en-US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Rounded Rectangle 30"/>
            <p:cNvSpPr/>
            <p:nvPr/>
          </p:nvSpPr>
          <p:spPr>
            <a:xfrm>
              <a:off x="533399" y="1648193"/>
              <a:ext cx="2207525" cy="1249623"/>
            </a:xfrm>
            <a:prstGeom prst="roundRect">
              <a:avLst/>
            </a:prstGeom>
            <a:noFill/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9027" tIns="19513" rIns="39027" bIns="19513" rtlCol="0" anchor="ctr"/>
            <a:lstStyle/>
            <a:p>
              <a:pPr algn="ctr"/>
              <a:endParaRPr lang="en-US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1" name="Rectangle 40"/>
          <p:cNvSpPr/>
          <p:nvPr/>
        </p:nvSpPr>
        <p:spPr>
          <a:xfrm>
            <a:off x="392987" y="133350"/>
            <a:ext cx="344483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chemeClr val="tx2"/>
                </a:solidFill>
                <a:latin typeface="+mj-lt"/>
                <a:cs typeface="Arial" pitchFamily="34" charset="0"/>
              </a:rPr>
              <a:t>Penyebab</a:t>
            </a:r>
            <a:r>
              <a:rPr lang="en-US" sz="2800" b="1" dirty="0">
                <a:solidFill>
                  <a:schemeClr val="tx2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+mj-lt"/>
                <a:cs typeface="Arial" pitchFamily="34" charset="0"/>
              </a:rPr>
              <a:t>Pergaulan</a:t>
            </a:r>
            <a:r>
              <a:rPr lang="en-US" sz="2800" b="1" dirty="0">
                <a:solidFill>
                  <a:schemeClr val="tx2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+mj-lt"/>
                <a:cs typeface="Arial" pitchFamily="34" charset="0"/>
              </a:rPr>
              <a:t>Tidak</a:t>
            </a:r>
            <a:r>
              <a:rPr lang="en-US" sz="2800" b="1" dirty="0">
                <a:solidFill>
                  <a:schemeClr val="tx2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+mj-lt"/>
                <a:cs typeface="Arial" pitchFamily="34" charset="0"/>
              </a:rPr>
              <a:t>Sehat</a:t>
            </a:r>
            <a:r>
              <a:rPr lang="en-US" sz="2800" b="1" dirty="0">
                <a:solidFill>
                  <a:schemeClr val="tx2"/>
                </a:solidFill>
                <a:latin typeface="+mj-lt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32117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92987" y="133350"/>
            <a:ext cx="642691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chemeClr val="tx2"/>
                </a:solidFill>
                <a:latin typeface="+mj-lt"/>
                <a:cs typeface="Arial" pitchFamily="34" charset="0"/>
              </a:rPr>
              <a:t>Ciri-Ciri</a:t>
            </a:r>
            <a:r>
              <a:rPr lang="en-US" sz="2800" b="1" dirty="0">
                <a:solidFill>
                  <a:schemeClr val="tx2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+mj-lt"/>
                <a:cs typeface="Arial" pitchFamily="34" charset="0"/>
              </a:rPr>
              <a:t>Pergaulan</a:t>
            </a:r>
            <a:r>
              <a:rPr lang="en-US" sz="2800" b="1" dirty="0">
                <a:solidFill>
                  <a:schemeClr val="tx2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+mj-lt"/>
                <a:cs typeface="Arial" pitchFamily="34" charset="0"/>
              </a:rPr>
              <a:t>Tidak</a:t>
            </a:r>
            <a:r>
              <a:rPr lang="en-US" sz="2800" b="1" dirty="0">
                <a:solidFill>
                  <a:schemeClr val="tx2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+mj-lt"/>
                <a:cs typeface="Arial" pitchFamily="34" charset="0"/>
              </a:rPr>
              <a:t>Sehat</a:t>
            </a:r>
            <a:endParaRPr lang="en-US" sz="2800" b="1" dirty="0">
              <a:solidFill>
                <a:schemeClr val="tx2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3581400" y="742950"/>
            <a:ext cx="5562600" cy="3733800"/>
            <a:chOff x="3733800" y="742950"/>
            <a:chExt cx="5562600" cy="3733800"/>
          </a:xfrm>
        </p:grpSpPr>
        <p:sp>
          <p:nvSpPr>
            <p:cNvPr id="7" name="Rectangle 6"/>
            <p:cNvSpPr/>
            <p:nvPr/>
          </p:nvSpPr>
          <p:spPr>
            <a:xfrm>
              <a:off x="3733800" y="742950"/>
              <a:ext cx="5562600" cy="3733800"/>
            </a:xfrm>
            <a:prstGeom prst="rect">
              <a:avLst/>
            </a:prstGeom>
            <a:solidFill>
              <a:srgbClr val="CC33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3889624" y="809050"/>
              <a:ext cx="5101976" cy="3647152"/>
            </a:xfrm>
            <a:prstGeom prst="rect">
              <a:avLst/>
            </a:prstGeom>
          </p:spPr>
          <p:txBody>
            <a:bodyPr wrap="square" numCol="2" spcCol="274320">
              <a:spAutoFit/>
            </a:bodyPr>
            <a:lstStyle/>
            <a:p>
              <a:pPr marL="457200" indent="-457200">
                <a:spcBef>
                  <a:spcPts val="600"/>
                </a:spcBef>
                <a:buAutoNum type="arabicPeriod"/>
              </a:pPr>
              <a:r>
                <a:rPr lang="en-US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Menghamburkan</a:t>
              </a:r>
              <a:r>
                <a:rPr lang="en-US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harta</a:t>
              </a:r>
              <a:r>
                <a:rPr lang="en-US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untuk</a:t>
              </a:r>
              <a:r>
                <a:rPr lang="en-US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memenuhi</a:t>
              </a:r>
              <a:r>
                <a:rPr lang="en-US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hasat</a:t>
              </a:r>
              <a:r>
                <a:rPr lang="en-US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seksualnya</a:t>
              </a:r>
              <a:r>
                <a:rPr lang="en-US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.</a:t>
              </a:r>
            </a:p>
            <a:p>
              <a:pPr marL="457200" indent="-457200">
                <a:spcBef>
                  <a:spcPts val="600"/>
                </a:spcBef>
                <a:buAutoNum type="arabicPeriod"/>
              </a:pPr>
              <a:r>
                <a:rPr lang="en-US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Menghalalkan</a:t>
              </a:r>
              <a:r>
                <a:rPr lang="en-US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segala</a:t>
              </a:r>
              <a:r>
                <a:rPr lang="en-US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cara</a:t>
              </a:r>
              <a:r>
                <a:rPr lang="en-US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untuk</a:t>
              </a:r>
              <a:r>
                <a:rPr lang="en-US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mendapatkan</a:t>
              </a:r>
              <a:r>
                <a:rPr lang="en-US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uang</a:t>
              </a:r>
              <a:r>
                <a:rPr lang="en-US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dan</a:t>
              </a:r>
              <a:r>
                <a:rPr lang="en-US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harta</a:t>
              </a:r>
              <a:r>
                <a:rPr lang="en-US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.</a:t>
              </a:r>
            </a:p>
            <a:p>
              <a:pPr marL="457200" indent="-457200">
                <a:spcBef>
                  <a:spcPts val="600"/>
                </a:spcBef>
                <a:buAutoNum type="arabicPeriod"/>
              </a:pPr>
              <a:r>
                <a:rPr lang="en-US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Menimbulkan</a:t>
              </a:r>
              <a:r>
                <a:rPr lang="en-US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perilaku</a:t>
              </a:r>
              <a:r>
                <a:rPr lang="en-US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munafik</a:t>
              </a:r>
              <a:r>
                <a:rPr lang="en-US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dalam</a:t>
              </a:r>
              <a:r>
                <a:rPr lang="en-US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masyarakat</a:t>
              </a:r>
              <a:r>
                <a:rPr lang="en-US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.</a:t>
              </a:r>
            </a:p>
            <a:p>
              <a:pPr marL="457200" indent="-457200">
                <a:spcBef>
                  <a:spcPts val="600"/>
                </a:spcBef>
                <a:buAutoNum type="arabicPeriod"/>
              </a:pPr>
              <a:r>
                <a:rPr lang="en-US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Pikiran</a:t>
              </a:r>
              <a:r>
                <a:rPr lang="en-US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emosi</a:t>
              </a:r>
              <a:r>
                <a:rPr lang="en-US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yang </a:t>
              </a:r>
              <a:r>
                <a:rPr lang="en-US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tidak</a:t>
              </a:r>
              <a:r>
                <a:rPr lang="en-US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stabil</a:t>
              </a:r>
              <a:r>
                <a:rPr lang="en-US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dan</a:t>
              </a:r>
              <a:r>
                <a:rPr lang="en-US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lingkungan</a:t>
              </a:r>
              <a:r>
                <a:rPr lang="en-US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pergaulan</a:t>
              </a:r>
              <a:r>
                <a:rPr lang="en-US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.</a:t>
              </a:r>
            </a:p>
            <a:p>
              <a:pPr marL="457200" indent="-457200">
                <a:spcBef>
                  <a:spcPts val="600"/>
                </a:spcBef>
                <a:buAutoNum type="arabicPeriod"/>
              </a:pPr>
              <a:r>
                <a:rPr lang="en-US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Bersikap</a:t>
              </a:r>
              <a:r>
                <a:rPr lang="en-US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tidak</a:t>
              </a:r>
              <a:r>
                <a:rPr lang="en-US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sabar</a:t>
              </a:r>
              <a:r>
                <a:rPr lang="en-US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.</a:t>
              </a:r>
            </a:p>
            <a:p>
              <a:pPr marL="457200" indent="-457200">
                <a:spcBef>
                  <a:spcPts val="600"/>
                </a:spcBef>
                <a:buAutoNum type="arabicPeriod"/>
              </a:pPr>
              <a:r>
                <a:rPr lang="en-US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Banyak</a:t>
              </a:r>
              <a:r>
                <a:rPr lang="en-US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mengalami</a:t>
              </a:r>
              <a:r>
                <a:rPr lang="en-US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tekanan</a:t>
              </a:r>
              <a:r>
                <a:rPr lang="en-US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mental </a:t>
              </a:r>
              <a:r>
                <a:rPr lang="en-US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dan</a:t>
              </a:r>
              <a:r>
                <a:rPr lang="en-US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emosi</a:t>
              </a:r>
              <a:r>
                <a:rPr lang="en-US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.</a:t>
              </a:r>
            </a:p>
            <a:p>
              <a:pPr marL="457200" indent="-457200">
                <a:spcBef>
                  <a:spcPts val="600"/>
                </a:spcBef>
                <a:buAutoNum type="arabicPeriod"/>
              </a:pPr>
              <a:r>
                <a:rPr lang="en-US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Terjerumus</a:t>
              </a:r>
              <a:r>
                <a:rPr lang="en-US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dalam</a:t>
              </a:r>
              <a:r>
                <a:rPr lang="en-US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pesta</a:t>
              </a:r>
              <a:r>
                <a:rPr lang="en-US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narkoba</a:t>
              </a:r>
              <a:r>
                <a:rPr lang="en-US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.</a:t>
              </a:r>
            </a:p>
          </p:txBody>
        </p:sp>
        <p:cxnSp>
          <p:nvCxnSpPr>
            <p:cNvPr id="9" name="Straight Connector 8"/>
            <p:cNvCxnSpPr>
              <a:stCxn id="6" idx="0"/>
            </p:cNvCxnSpPr>
            <p:nvPr/>
          </p:nvCxnSpPr>
          <p:spPr>
            <a:xfrm>
              <a:off x="6440612" y="809050"/>
              <a:ext cx="0" cy="3515300"/>
            </a:xfrm>
            <a:prstGeom prst="line">
              <a:avLst/>
            </a:prstGeom>
            <a:ln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3" name="Picture 2" descr="E:\ELISA\ERLANGGA LISA\2016\MEDIA MENGAJAR PPT\Template PPT\Template SMA Kurnas Penjaskes Orkes\banner SMA Kurnas Penjaskes Orke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2583"/>
            <a:ext cx="9144001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4649749639_e67a906d65_b.jpg"/>
          <p:cNvPicPr>
            <a:picLocks noChangeAspect="1"/>
          </p:cNvPicPr>
          <p:nvPr/>
        </p:nvPicPr>
        <p:blipFill rotWithShape="1">
          <a:blip r:embed="rId3"/>
          <a:srcRect r="4082"/>
          <a:stretch/>
        </p:blipFill>
        <p:spPr>
          <a:xfrm>
            <a:off x="0" y="742950"/>
            <a:ext cx="3581400" cy="373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360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609600" y="1147067"/>
            <a:ext cx="8077200" cy="1600200"/>
            <a:chOff x="609600" y="1147067"/>
            <a:chExt cx="8077200" cy="1600200"/>
          </a:xfrm>
        </p:grpSpPr>
        <p:sp>
          <p:nvSpPr>
            <p:cNvPr id="3" name="Rounded Rectangle 2"/>
            <p:cNvSpPr/>
            <p:nvPr/>
          </p:nvSpPr>
          <p:spPr>
            <a:xfrm>
              <a:off x="609600" y="1500669"/>
              <a:ext cx="685800" cy="685800"/>
            </a:xfrm>
            <a:prstGeom prst="roundRect">
              <a:avLst/>
            </a:prstGeom>
            <a:solidFill>
              <a:srgbClr val="CC33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/>
                <a:t>A</a:t>
              </a:r>
              <a:endParaRPr lang="en-US" sz="3200" b="1" dirty="0"/>
            </a:p>
          </p:txBody>
        </p:sp>
        <p:sp>
          <p:nvSpPr>
            <p:cNvPr id="4" name="Right Arrow 3"/>
            <p:cNvSpPr/>
            <p:nvPr/>
          </p:nvSpPr>
          <p:spPr>
            <a:xfrm>
              <a:off x="1600200" y="1576869"/>
              <a:ext cx="609600" cy="457200"/>
            </a:xfrm>
            <a:prstGeom prst="rightArrow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  <p:sp>
          <p:nvSpPr>
            <p:cNvPr id="5" name="Rectangle 4"/>
            <p:cNvSpPr/>
            <p:nvPr/>
          </p:nvSpPr>
          <p:spPr>
            <a:xfrm>
              <a:off x="2514600" y="1147067"/>
              <a:ext cx="6172200" cy="16002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b="1" dirty="0" err="1" smtClean="0">
                  <a:solidFill>
                    <a:srgbClr val="DA326E"/>
                  </a:solidFill>
                  <a:latin typeface="Arial" pitchFamily="34" charset="0"/>
                  <a:cs typeface="Arial" pitchFamily="34" charset="0"/>
                </a:rPr>
                <a:t>Risiko</a:t>
              </a:r>
              <a:r>
                <a:rPr lang="en-US" sz="2000" b="1" dirty="0" smtClean="0">
                  <a:solidFill>
                    <a:srgbClr val="DA326E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="1" dirty="0" err="1" smtClean="0">
                  <a:solidFill>
                    <a:srgbClr val="DA326E"/>
                  </a:solidFill>
                  <a:latin typeface="Arial" pitchFamily="34" charset="0"/>
                  <a:cs typeface="Arial" pitchFamily="34" charset="0"/>
                </a:rPr>
                <a:t>terhadap</a:t>
              </a:r>
              <a:r>
                <a:rPr lang="en-US" sz="2000" b="1" dirty="0" smtClean="0">
                  <a:solidFill>
                    <a:srgbClr val="DA326E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="1" dirty="0" err="1" smtClean="0">
                  <a:solidFill>
                    <a:srgbClr val="DA326E"/>
                  </a:solidFill>
                  <a:latin typeface="Arial" pitchFamily="34" charset="0"/>
                  <a:cs typeface="Arial" pitchFamily="34" charset="0"/>
                </a:rPr>
                <a:t>pergaulan</a:t>
              </a:r>
              <a:r>
                <a:rPr lang="en-US" sz="2000" b="1" dirty="0" smtClean="0">
                  <a:solidFill>
                    <a:srgbClr val="DA326E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="1" dirty="0" err="1" smtClean="0">
                  <a:solidFill>
                    <a:srgbClr val="DA326E"/>
                  </a:solidFill>
                  <a:latin typeface="Arial" pitchFamily="34" charset="0"/>
                  <a:cs typeface="Arial" pitchFamily="34" charset="0"/>
                </a:rPr>
                <a:t>tidak</a:t>
              </a:r>
              <a:r>
                <a:rPr lang="en-US" sz="2000" b="1" dirty="0" smtClean="0">
                  <a:solidFill>
                    <a:srgbClr val="DA326E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="1" dirty="0" err="1" smtClean="0">
                  <a:solidFill>
                    <a:srgbClr val="DA326E"/>
                  </a:solidFill>
                  <a:latin typeface="Arial" pitchFamily="34" charset="0"/>
                  <a:cs typeface="Arial" pitchFamily="34" charset="0"/>
                </a:rPr>
                <a:t>sehat</a:t>
              </a:r>
              <a:endParaRPr lang="en-US" sz="2000" b="1" dirty="0" smtClean="0">
                <a:solidFill>
                  <a:srgbClr val="DA326E"/>
                </a:solidFill>
                <a:latin typeface="Arial" pitchFamily="34" charset="0"/>
                <a:cs typeface="Arial" pitchFamily="34" charset="0"/>
              </a:endParaRPr>
            </a:p>
            <a:p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Melakukan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hubungan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seks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bebas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merupakan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akibat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awal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dari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pergaulan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bebas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yang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akan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menimbulkan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berbagai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dampak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negatif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.</a:t>
              </a:r>
            </a:p>
          </p:txBody>
        </p:sp>
      </p:grpSp>
      <p:sp>
        <p:nvSpPr>
          <p:cNvPr id="9" name="Rectangle 8"/>
          <p:cNvSpPr/>
          <p:nvPr/>
        </p:nvSpPr>
        <p:spPr>
          <a:xfrm>
            <a:off x="371583" y="285750"/>
            <a:ext cx="8293813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solidFill>
                  <a:schemeClr val="tx2"/>
                </a:solidFill>
                <a:latin typeface="+mj-lt"/>
                <a:cs typeface="Arial" pitchFamily="34" charset="0"/>
              </a:rPr>
              <a:t>Dampak</a:t>
            </a:r>
            <a:r>
              <a:rPr lang="en-US" sz="2800" b="1" dirty="0">
                <a:solidFill>
                  <a:schemeClr val="tx2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+mj-lt"/>
                <a:cs typeface="Arial" pitchFamily="34" charset="0"/>
              </a:rPr>
              <a:t>Pergaulan</a:t>
            </a:r>
            <a:r>
              <a:rPr lang="en-US" sz="2800" b="1" dirty="0">
                <a:solidFill>
                  <a:schemeClr val="tx2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+mj-lt"/>
                <a:cs typeface="Arial" pitchFamily="34" charset="0"/>
              </a:rPr>
              <a:t>Tidak</a:t>
            </a:r>
            <a:r>
              <a:rPr lang="en-US" sz="2800" b="1" dirty="0">
                <a:solidFill>
                  <a:schemeClr val="tx2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+mj-lt"/>
                <a:cs typeface="Arial" pitchFamily="34" charset="0"/>
              </a:rPr>
              <a:t>Sehat</a:t>
            </a:r>
            <a:r>
              <a:rPr lang="en-US" sz="2800" b="1" dirty="0">
                <a:solidFill>
                  <a:schemeClr val="tx2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+mj-lt"/>
                <a:cs typeface="Arial" pitchFamily="34" charset="0"/>
              </a:rPr>
              <a:t>Bagi</a:t>
            </a:r>
            <a:r>
              <a:rPr lang="en-US" sz="2800" b="1" dirty="0">
                <a:solidFill>
                  <a:schemeClr val="tx2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+mj-lt"/>
                <a:cs typeface="Arial" pitchFamily="34" charset="0"/>
              </a:rPr>
              <a:t>Remaja</a:t>
            </a:r>
            <a:endParaRPr lang="en-US" sz="2800" b="1" dirty="0">
              <a:solidFill>
                <a:schemeClr val="tx2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609600" y="2747267"/>
            <a:ext cx="8153400" cy="1424683"/>
            <a:chOff x="609600" y="2747267"/>
            <a:chExt cx="8153400" cy="1424683"/>
          </a:xfrm>
        </p:grpSpPr>
        <p:grpSp>
          <p:nvGrpSpPr>
            <p:cNvPr id="13" name="Group 12"/>
            <p:cNvGrpSpPr/>
            <p:nvPr/>
          </p:nvGrpSpPr>
          <p:grpSpPr>
            <a:xfrm>
              <a:off x="609600" y="2952750"/>
              <a:ext cx="8077200" cy="1219200"/>
              <a:chOff x="609600" y="2952750"/>
              <a:chExt cx="8077200" cy="1219200"/>
            </a:xfrm>
          </p:grpSpPr>
          <p:sp>
            <p:nvSpPr>
              <p:cNvPr id="6" name="Rounded Rectangle 5"/>
              <p:cNvSpPr/>
              <p:nvPr/>
            </p:nvSpPr>
            <p:spPr>
              <a:xfrm>
                <a:off x="609600" y="3028950"/>
                <a:ext cx="685800" cy="685800"/>
              </a:xfrm>
              <a:prstGeom prst="roundRect">
                <a:avLst/>
              </a:prstGeom>
              <a:solidFill>
                <a:srgbClr val="CC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b="1" dirty="0" smtClean="0"/>
                  <a:t>B</a:t>
                </a:r>
                <a:endParaRPr lang="en-US" sz="3200" b="1" dirty="0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2514600" y="2952750"/>
                <a:ext cx="6172200" cy="12192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000" b="1" dirty="0" err="1" smtClean="0">
                    <a:solidFill>
                      <a:srgbClr val="DA326E"/>
                    </a:solidFill>
                    <a:latin typeface="Arial" pitchFamily="34" charset="0"/>
                    <a:cs typeface="Arial" pitchFamily="34" charset="0"/>
                  </a:rPr>
                  <a:t>Bahaya</a:t>
                </a:r>
                <a:r>
                  <a:rPr lang="en-US" sz="2000" b="1" dirty="0" smtClean="0">
                    <a:solidFill>
                      <a:srgbClr val="DA326E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b="1" dirty="0" err="1" smtClean="0">
                    <a:solidFill>
                      <a:srgbClr val="DA326E"/>
                    </a:solidFill>
                    <a:latin typeface="Arial" pitchFamily="34" charset="0"/>
                    <a:cs typeface="Arial" pitchFamily="34" charset="0"/>
                  </a:rPr>
                  <a:t>pergaulan</a:t>
                </a:r>
                <a:r>
                  <a:rPr lang="en-US" sz="2000" b="1" dirty="0" smtClean="0">
                    <a:solidFill>
                      <a:srgbClr val="DA326E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b="1" dirty="0" err="1" smtClean="0">
                    <a:solidFill>
                      <a:srgbClr val="DA326E"/>
                    </a:solidFill>
                    <a:latin typeface="Arial" pitchFamily="34" charset="0"/>
                    <a:cs typeface="Arial" pitchFamily="34" charset="0"/>
                  </a:rPr>
                  <a:t>bebas</a:t>
                </a:r>
                <a:endParaRPr lang="en-US" sz="2000" b="1" dirty="0" smtClean="0">
                  <a:solidFill>
                    <a:srgbClr val="DA326E"/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20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Bahaya</a:t>
                </a:r>
                <a:r>
                  <a:rPr lang="en-US" sz="2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yang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diakibatkan</a:t>
                </a:r>
                <a:r>
                  <a:rPr lang="en-US" sz="2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hubungan</a:t>
                </a:r>
                <a:r>
                  <a:rPr lang="en-US" sz="2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pranikah</a:t>
                </a:r>
                <a:r>
                  <a:rPr lang="en-US" sz="2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juga</a:t>
                </a:r>
                <a:r>
                  <a:rPr lang="en-US" sz="2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mencakup</a:t>
                </a:r>
                <a:r>
                  <a:rPr lang="en-US" sz="2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bahaya</a:t>
                </a:r>
                <a:r>
                  <a:rPr lang="en-US" sz="2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bagi</a:t>
                </a:r>
                <a:r>
                  <a:rPr lang="en-US" sz="2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pekembangan</a:t>
                </a:r>
                <a:r>
                  <a:rPr lang="en-US" sz="2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mental (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psikis</a:t>
                </a:r>
                <a:r>
                  <a:rPr lang="en-US" sz="2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),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fisik</a:t>
                </a:r>
                <a:r>
                  <a:rPr lang="en-US" sz="2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dan</a:t>
                </a:r>
                <a:r>
                  <a:rPr lang="en-US" sz="2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masa</a:t>
                </a:r>
                <a:r>
                  <a:rPr lang="en-US" sz="2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depan</a:t>
                </a:r>
                <a:r>
                  <a:rPr lang="en-US" sz="2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remaja</a:t>
                </a:r>
                <a:r>
                  <a:rPr lang="en-US" sz="2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endPara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" name="Right Arrow 10"/>
              <p:cNvSpPr/>
              <p:nvPr/>
            </p:nvSpPr>
            <p:spPr>
              <a:xfrm>
                <a:off x="1600200" y="3109431"/>
                <a:ext cx="609600" cy="457200"/>
              </a:xfrm>
              <a:prstGeom prst="rightArrow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/>
              </a:p>
            </p:txBody>
          </p:sp>
        </p:grpSp>
        <p:cxnSp>
          <p:nvCxnSpPr>
            <p:cNvPr id="15" name="Straight Connector 14"/>
            <p:cNvCxnSpPr/>
            <p:nvPr/>
          </p:nvCxnSpPr>
          <p:spPr>
            <a:xfrm>
              <a:off x="609600" y="2747267"/>
              <a:ext cx="8153400" cy="0"/>
            </a:xfrm>
            <a:prstGeom prst="line">
              <a:avLst/>
            </a:prstGeom>
            <a:ln>
              <a:solidFill>
                <a:srgbClr val="CC0099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90546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erson-1449391_1280.jpg"/>
          <p:cNvPicPr>
            <a:picLocks noChangeAspect="1"/>
          </p:cNvPicPr>
          <p:nvPr/>
        </p:nvPicPr>
        <p:blipFill rotWithShape="1">
          <a:blip r:embed="rId2"/>
          <a:srcRect l="21250" t="23812"/>
          <a:stretch/>
        </p:blipFill>
        <p:spPr>
          <a:xfrm rot="463841">
            <a:off x="4143810" y="1236602"/>
            <a:ext cx="4375318" cy="2992815"/>
          </a:xfrm>
          <a:prstGeom prst="rect">
            <a:avLst/>
          </a:prstGeom>
          <a:solidFill>
            <a:srgbClr val="FFFFFF">
              <a:shade val="85000"/>
            </a:srgbClr>
          </a:solidFill>
          <a:ln w="762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6" name="Pentagon 5"/>
          <p:cNvSpPr/>
          <p:nvPr/>
        </p:nvSpPr>
        <p:spPr>
          <a:xfrm>
            <a:off x="-1" y="228600"/>
            <a:ext cx="6096001" cy="514350"/>
          </a:xfrm>
          <a:prstGeom prst="homePlate">
            <a:avLst/>
          </a:prstGeom>
          <a:solidFill>
            <a:srgbClr val="CC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C.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Hakikat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Sosial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pada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Masa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Remaja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33400" y="971550"/>
            <a:ext cx="3200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chemeClr val="tx2"/>
                </a:solidFill>
                <a:latin typeface="+mj-lt"/>
                <a:cs typeface="Arial" pitchFamily="34" charset="0"/>
              </a:rPr>
              <a:t>Hubungan</a:t>
            </a:r>
            <a:r>
              <a:rPr lang="en-US" sz="2800" b="1" dirty="0">
                <a:solidFill>
                  <a:schemeClr val="tx2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+mj-lt"/>
                <a:cs typeface="Arial" pitchFamily="34" charset="0"/>
              </a:rPr>
              <a:t>dengan</a:t>
            </a:r>
            <a:r>
              <a:rPr lang="en-US" sz="2800" b="1" dirty="0">
                <a:solidFill>
                  <a:schemeClr val="tx2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+mj-lt"/>
                <a:cs typeface="Arial" pitchFamily="34" charset="0"/>
              </a:rPr>
              <a:t>Teman</a:t>
            </a:r>
            <a:r>
              <a:rPr lang="en-US" sz="2800" b="1" dirty="0">
                <a:solidFill>
                  <a:schemeClr val="tx2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+mj-lt"/>
                <a:cs typeface="Arial" pitchFamily="34" charset="0"/>
              </a:rPr>
              <a:t>Sebaya</a:t>
            </a:r>
            <a:endParaRPr lang="en-US" sz="2800" b="1" dirty="0">
              <a:solidFill>
                <a:schemeClr val="tx2"/>
              </a:solidFill>
              <a:latin typeface="+mj-lt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23126" y="1885950"/>
            <a:ext cx="3363074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 err="1">
                <a:latin typeface="Arial" pitchFamily="34" charset="0"/>
                <a:cs typeface="Arial" pitchFamily="34" charset="0"/>
              </a:rPr>
              <a:t>Menurut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>
                <a:latin typeface="Arial" pitchFamily="34" charset="0"/>
                <a:cs typeface="Arial" pitchFamily="34" charset="0"/>
              </a:rPr>
              <a:t>Santrock</a:t>
            </a:r>
            <a:r>
              <a:rPr lang="en-US" sz="2200" b="1" dirty="0">
                <a:latin typeface="Arial" pitchFamily="34" charset="0"/>
                <a:cs typeface="Arial" pitchFamily="34" charset="0"/>
              </a:rPr>
              <a:t> (2003:219)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teman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sebaya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i="1" dirty="0">
                <a:latin typeface="Arial" pitchFamily="34" charset="0"/>
                <a:cs typeface="Arial" pitchFamily="34" charset="0"/>
              </a:rPr>
              <a:t>(peers)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adalah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anak-anak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atau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remaja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tingkat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usia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atau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tingkat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kedewasaan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sama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75320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609600" y="742950"/>
            <a:ext cx="7155542" cy="537201"/>
            <a:chOff x="609600" y="877224"/>
            <a:chExt cx="7155542" cy="537201"/>
          </a:xfrm>
        </p:grpSpPr>
        <p:sp>
          <p:nvSpPr>
            <p:cNvPr id="7" name="Rectangle 6"/>
            <p:cNvSpPr/>
            <p:nvPr/>
          </p:nvSpPr>
          <p:spPr>
            <a:xfrm>
              <a:off x="2082799" y="895367"/>
              <a:ext cx="5682343" cy="381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Menciptakan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interaksi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sosial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yang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baik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.</a:t>
              </a:r>
              <a:endPara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" name="Rounded Rectangle 4"/>
            <p:cNvSpPr/>
            <p:nvPr/>
          </p:nvSpPr>
          <p:spPr>
            <a:xfrm>
              <a:off x="609600" y="877224"/>
              <a:ext cx="537201" cy="537201"/>
            </a:xfrm>
            <a:prstGeom prst="roundRect">
              <a:avLst/>
            </a:prstGeom>
            <a:solidFill>
              <a:srgbClr val="CC33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/>
                <a:t>1.</a:t>
              </a:r>
              <a:endParaRPr lang="en-US" sz="2400" b="1" dirty="0"/>
            </a:p>
          </p:txBody>
        </p:sp>
        <p:sp>
          <p:nvSpPr>
            <p:cNvPr id="6" name="Right Arrow 5"/>
            <p:cNvSpPr/>
            <p:nvPr/>
          </p:nvSpPr>
          <p:spPr>
            <a:xfrm>
              <a:off x="1392614" y="941335"/>
              <a:ext cx="512883" cy="384662"/>
            </a:xfrm>
            <a:prstGeom prst="rightArrow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Rectangle 17"/>
          <p:cNvSpPr/>
          <p:nvPr/>
        </p:nvSpPr>
        <p:spPr>
          <a:xfrm>
            <a:off x="2082798" y="209550"/>
            <a:ext cx="4927602" cy="4572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a.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Strategi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mencari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teman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dekat</a:t>
            </a:r>
            <a:endParaRPr lang="en-US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2" name="Picture 2" descr="E:\ELISA\ERLANGGA LISA\2016\MEDIA MENGAJAR PPT\Template PPT\Template SMA Kurnas Penjaskes Orkes\banner SMA Kurnas Penjaskes Orke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2583"/>
            <a:ext cx="9144001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oup 30"/>
          <p:cNvGrpSpPr/>
          <p:nvPr/>
        </p:nvGrpSpPr>
        <p:grpSpPr>
          <a:xfrm>
            <a:off x="228600" y="1370676"/>
            <a:ext cx="8686800" cy="625743"/>
            <a:chOff x="228600" y="1370676"/>
            <a:chExt cx="8686800" cy="625743"/>
          </a:xfrm>
        </p:grpSpPr>
        <p:sp>
          <p:nvSpPr>
            <p:cNvPr id="10" name="Rectangle 9"/>
            <p:cNvSpPr/>
            <p:nvPr/>
          </p:nvSpPr>
          <p:spPr>
            <a:xfrm>
              <a:off x="2082798" y="1455835"/>
              <a:ext cx="6527802" cy="46431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Bersikap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menyenangkan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baik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dan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penuh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perhatian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.</a:t>
              </a:r>
              <a:endPara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609600" y="1459218"/>
              <a:ext cx="537201" cy="537201"/>
            </a:xfrm>
            <a:prstGeom prst="roundRect">
              <a:avLst/>
            </a:prstGeom>
            <a:solidFill>
              <a:srgbClr val="CC33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/>
                <a:t>2.</a:t>
              </a:r>
              <a:endParaRPr lang="en-US" sz="2400" b="1" dirty="0"/>
            </a:p>
          </p:txBody>
        </p:sp>
        <p:sp>
          <p:nvSpPr>
            <p:cNvPr id="9" name="Right Arrow 8"/>
            <p:cNvSpPr/>
            <p:nvPr/>
          </p:nvSpPr>
          <p:spPr>
            <a:xfrm>
              <a:off x="1371600" y="1535487"/>
              <a:ext cx="512883" cy="384662"/>
            </a:xfrm>
            <a:prstGeom prst="rightArrow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6" name="Straight Connector 25"/>
            <p:cNvCxnSpPr/>
            <p:nvPr/>
          </p:nvCxnSpPr>
          <p:spPr>
            <a:xfrm>
              <a:off x="228600" y="1370676"/>
              <a:ext cx="8686800" cy="0"/>
            </a:xfrm>
            <a:prstGeom prst="line">
              <a:avLst/>
            </a:prstGeom>
            <a:ln>
              <a:solidFill>
                <a:schemeClr val="accent5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Group 31"/>
          <p:cNvGrpSpPr/>
          <p:nvPr/>
        </p:nvGrpSpPr>
        <p:grpSpPr>
          <a:xfrm>
            <a:off x="228600" y="2110415"/>
            <a:ext cx="8686800" cy="661960"/>
            <a:chOff x="228600" y="2110415"/>
            <a:chExt cx="8686800" cy="661960"/>
          </a:xfrm>
        </p:grpSpPr>
        <p:sp>
          <p:nvSpPr>
            <p:cNvPr id="4" name="Rectangle 3"/>
            <p:cNvSpPr/>
            <p:nvPr/>
          </p:nvSpPr>
          <p:spPr>
            <a:xfrm>
              <a:off x="2082798" y="2210113"/>
              <a:ext cx="6756402" cy="49106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Bertingkah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laku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murah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hati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jujur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dan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mau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bekerja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sama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.</a:t>
              </a:r>
              <a:endPara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609600" y="2235174"/>
              <a:ext cx="537201" cy="537201"/>
            </a:xfrm>
            <a:prstGeom prst="roundRect">
              <a:avLst/>
            </a:prstGeom>
            <a:solidFill>
              <a:srgbClr val="CC33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/>
                <a:t>3.</a:t>
              </a:r>
              <a:endParaRPr lang="en-US" sz="2400" b="1" dirty="0"/>
            </a:p>
          </p:txBody>
        </p:sp>
        <p:sp>
          <p:nvSpPr>
            <p:cNvPr id="12" name="Right Arrow 11"/>
            <p:cNvSpPr/>
            <p:nvPr/>
          </p:nvSpPr>
          <p:spPr>
            <a:xfrm>
              <a:off x="1371600" y="2273761"/>
              <a:ext cx="512883" cy="384662"/>
            </a:xfrm>
            <a:prstGeom prst="rightArrow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8" name="Straight Connector 27"/>
            <p:cNvCxnSpPr/>
            <p:nvPr/>
          </p:nvCxnSpPr>
          <p:spPr>
            <a:xfrm>
              <a:off x="228600" y="2110415"/>
              <a:ext cx="8686800" cy="0"/>
            </a:xfrm>
            <a:prstGeom prst="line">
              <a:avLst/>
            </a:prstGeom>
            <a:ln>
              <a:solidFill>
                <a:schemeClr val="accent5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Group 32"/>
          <p:cNvGrpSpPr/>
          <p:nvPr/>
        </p:nvGrpSpPr>
        <p:grpSpPr>
          <a:xfrm>
            <a:off x="228600" y="2834204"/>
            <a:ext cx="8686800" cy="771676"/>
            <a:chOff x="228600" y="2834204"/>
            <a:chExt cx="8686800" cy="771676"/>
          </a:xfrm>
        </p:grpSpPr>
        <p:sp>
          <p:nvSpPr>
            <p:cNvPr id="15" name="Rectangle 14"/>
            <p:cNvSpPr/>
            <p:nvPr/>
          </p:nvSpPr>
          <p:spPr>
            <a:xfrm>
              <a:off x="2082798" y="2834204"/>
              <a:ext cx="5682343" cy="77167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Menghargai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diri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sendiri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dan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orang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lain.</a:t>
              </a:r>
              <a:endPara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609600" y="2951442"/>
              <a:ext cx="537201" cy="537201"/>
            </a:xfrm>
            <a:prstGeom prst="roundRect">
              <a:avLst/>
            </a:prstGeom>
            <a:solidFill>
              <a:srgbClr val="CC33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/>
                <a:t>4.</a:t>
              </a:r>
              <a:endParaRPr lang="en-US" sz="2400" b="1" dirty="0"/>
            </a:p>
          </p:txBody>
        </p:sp>
        <p:sp>
          <p:nvSpPr>
            <p:cNvPr id="14" name="Right Arrow 13"/>
            <p:cNvSpPr/>
            <p:nvPr/>
          </p:nvSpPr>
          <p:spPr>
            <a:xfrm>
              <a:off x="1371600" y="3047093"/>
              <a:ext cx="512883" cy="384662"/>
            </a:xfrm>
            <a:prstGeom prst="rightArrow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9" name="Straight Connector 28"/>
            <p:cNvCxnSpPr/>
            <p:nvPr/>
          </p:nvCxnSpPr>
          <p:spPr>
            <a:xfrm>
              <a:off x="228600" y="2860429"/>
              <a:ext cx="8686800" cy="0"/>
            </a:xfrm>
            <a:prstGeom prst="line">
              <a:avLst/>
            </a:prstGeom>
            <a:ln>
              <a:solidFill>
                <a:schemeClr val="accent5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Group 33"/>
          <p:cNvGrpSpPr/>
          <p:nvPr/>
        </p:nvGrpSpPr>
        <p:grpSpPr>
          <a:xfrm>
            <a:off x="228600" y="3559072"/>
            <a:ext cx="8686800" cy="935804"/>
            <a:chOff x="228600" y="3559072"/>
            <a:chExt cx="8686800" cy="935804"/>
          </a:xfrm>
        </p:grpSpPr>
        <p:sp>
          <p:nvSpPr>
            <p:cNvPr id="3" name="Rectangle 2"/>
            <p:cNvSpPr/>
            <p:nvPr/>
          </p:nvSpPr>
          <p:spPr>
            <a:xfrm>
              <a:off x="2082798" y="3653047"/>
              <a:ext cx="5765802" cy="84182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Menyediakan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dukungan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sosial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seperti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memberikan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pertolongan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nasihat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dan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saling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menguatkan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antara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satu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sama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lain.</a:t>
              </a:r>
              <a:endPara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609600" y="3743909"/>
              <a:ext cx="537201" cy="537201"/>
            </a:xfrm>
            <a:prstGeom prst="roundRect">
              <a:avLst/>
            </a:prstGeom>
            <a:solidFill>
              <a:srgbClr val="CC33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/>
                <a:t>5.</a:t>
              </a:r>
              <a:endParaRPr lang="en-US" sz="2400" b="1" dirty="0"/>
            </a:p>
          </p:txBody>
        </p:sp>
        <p:sp>
          <p:nvSpPr>
            <p:cNvPr id="17" name="Right Arrow 16"/>
            <p:cNvSpPr/>
            <p:nvPr/>
          </p:nvSpPr>
          <p:spPr>
            <a:xfrm>
              <a:off x="1371600" y="3881631"/>
              <a:ext cx="512883" cy="384662"/>
            </a:xfrm>
            <a:prstGeom prst="rightArrow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0" name="Straight Connector 29"/>
            <p:cNvCxnSpPr/>
            <p:nvPr/>
          </p:nvCxnSpPr>
          <p:spPr>
            <a:xfrm>
              <a:off x="228600" y="3559072"/>
              <a:ext cx="8686800" cy="0"/>
            </a:xfrm>
            <a:prstGeom prst="line">
              <a:avLst/>
            </a:prstGeom>
            <a:ln>
              <a:solidFill>
                <a:schemeClr val="accent5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6589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609600" y="953424"/>
            <a:ext cx="8077200" cy="537201"/>
            <a:chOff x="609600" y="877224"/>
            <a:chExt cx="8077200" cy="537201"/>
          </a:xfrm>
        </p:grpSpPr>
        <p:sp>
          <p:nvSpPr>
            <p:cNvPr id="7" name="Rectangle 6"/>
            <p:cNvSpPr/>
            <p:nvPr/>
          </p:nvSpPr>
          <p:spPr>
            <a:xfrm>
              <a:off x="2082799" y="895367"/>
              <a:ext cx="6604001" cy="381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Anak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akan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merasa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kesepian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karena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kebutuhan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sosial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mereka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tidak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dipenuhi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.</a:t>
              </a:r>
            </a:p>
          </p:txBody>
        </p:sp>
        <p:sp>
          <p:nvSpPr>
            <p:cNvPr id="5" name="Rounded Rectangle 4"/>
            <p:cNvSpPr/>
            <p:nvPr/>
          </p:nvSpPr>
          <p:spPr>
            <a:xfrm>
              <a:off x="609600" y="877224"/>
              <a:ext cx="537201" cy="537201"/>
            </a:xfrm>
            <a:prstGeom prst="round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/>
                <a:t>1.</a:t>
              </a:r>
              <a:endParaRPr lang="en-US" sz="2400" b="1" dirty="0"/>
            </a:p>
          </p:txBody>
        </p:sp>
        <p:sp>
          <p:nvSpPr>
            <p:cNvPr id="6" name="Right Arrow 5"/>
            <p:cNvSpPr/>
            <p:nvPr/>
          </p:nvSpPr>
          <p:spPr>
            <a:xfrm>
              <a:off x="1392614" y="941335"/>
              <a:ext cx="512883" cy="384662"/>
            </a:xfrm>
            <a:prstGeom prst="rightArrow">
              <a:avLst/>
            </a:prstGeom>
            <a:solidFill>
              <a:srgbClr val="FF99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Rectangle 17"/>
          <p:cNvSpPr/>
          <p:nvPr/>
        </p:nvSpPr>
        <p:spPr>
          <a:xfrm>
            <a:off x="1649055" y="209550"/>
            <a:ext cx="5486400" cy="4572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b.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Dampak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negatif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dari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penolakan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teman</a:t>
            </a:r>
            <a:endParaRPr lang="en-US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2" name="Picture 2" descr="E:\ELISA\ERLANGGA LISA\2016\MEDIA MENGAJAR PPT\Template PPT\Template SMA Kurnas Penjaskes Orkes\banner SMA Kurnas Penjaskes Orke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2583"/>
            <a:ext cx="9144001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oup 30"/>
          <p:cNvGrpSpPr/>
          <p:nvPr/>
        </p:nvGrpSpPr>
        <p:grpSpPr>
          <a:xfrm>
            <a:off x="228600" y="1581150"/>
            <a:ext cx="8686800" cy="625743"/>
            <a:chOff x="228600" y="1370676"/>
            <a:chExt cx="8686800" cy="625743"/>
          </a:xfrm>
        </p:grpSpPr>
        <p:sp>
          <p:nvSpPr>
            <p:cNvPr id="10" name="Rectangle 9"/>
            <p:cNvSpPr/>
            <p:nvPr/>
          </p:nvSpPr>
          <p:spPr>
            <a:xfrm>
              <a:off x="2082798" y="1455835"/>
              <a:ext cx="6527802" cy="46431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Anak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merasa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tidak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bahagia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dan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tidak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aman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.</a:t>
              </a:r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609600" y="1459218"/>
              <a:ext cx="537201" cy="537201"/>
            </a:xfrm>
            <a:prstGeom prst="round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/>
                <a:t>2.</a:t>
              </a:r>
              <a:endParaRPr lang="en-US" sz="2400" b="1" dirty="0"/>
            </a:p>
          </p:txBody>
        </p:sp>
        <p:sp>
          <p:nvSpPr>
            <p:cNvPr id="9" name="Right Arrow 8"/>
            <p:cNvSpPr/>
            <p:nvPr/>
          </p:nvSpPr>
          <p:spPr>
            <a:xfrm>
              <a:off x="1371600" y="1535487"/>
              <a:ext cx="512883" cy="384662"/>
            </a:xfrm>
            <a:prstGeom prst="rightArrow">
              <a:avLst/>
            </a:prstGeom>
            <a:solidFill>
              <a:srgbClr val="FF99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6" name="Straight Connector 25"/>
            <p:cNvCxnSpPr/>
            <p:nvPr/>
          </p:nvCxnSpPr>
          <p:spPr>
            <a:xfrm>
              <a:off x="228600" y="1370676"/>
              <a:ext cx="8686800" cy="0"/>
            </a:xfrm>
            <a:prstGeom prst="line">
              <a:avLst/>
            </a:prstGeom>
            <a:ln>
              <a:solidFill>
                <a:schemeClr val="accent5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Group 31"/>
          <p:cNvGrpSpPr/>
          <p:nvPr/>
        </p:nvGrpSpPr>
        <p:grpSpPr>
          <a:xfrm>
            <a:off x="228600" y="2320889"/>
            <a:ext cx="8686800" cy="661960"/>
            <a:chOff x="228600" y="2110415"/>
            <a:chExt cx="8686800" cy="661960"/>
          </a:xfrm>
        </p:grpSpPr>
        <p:sp>
          <p:nvSpPr>
            <p:cNvPr id="4" name="Rectangle 3"/>
            <p:cNvSpPr/>
            <p:nvPr/>
          </p:nvSpPr>
          <p:spPr>
            <a:xfrm>
              <a:off x="2082798" y="2210113"/>
              <a:ext cx="6756402" cy="49106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Anak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kurang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memiliki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pengalaman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belajar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yang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dibutuhkan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untuk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menjalani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sosialisasi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.</a:t>
              </a:r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609600" y="2235174"/>
              <a:ext cx="537201" cy="537201"/>
            </a:xfrm>
            <a:prstGeom prst="round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/>
                <a:t>3.</a:t>
              </a:r>
              <a:endParaRPr lang="en-US" sz="2400" b="1" dirty="0"/>
            </a:p>
          </p:txBody>
        </p:sp>
        <p:sp>
          <p:nvSpPr>
            <p:cNvPr id="12" name="Right Arrow 11"/>
            <p:cNvSpPr/>
            <p:nvPr/>
          </p:nvSpPr>
          <p:spPr>
            <a:xfrm>
              <a:off x="1371600" y="2273761"/>
              <a:ext cx="512883" cy="384662"/>
            </a:xfrm>
            <a:prstGeom prst="rightArrow">
              <a:avLst/>
            </a:prstGeom>
            <a:solidFill>
              <a:srgbClr val="FF99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8" name="Straight Connector 27"/>
            <p:cNvCxnSpPr/>
            <p:nvPr/>
          </p:nvCxnSpPr>
          <p:spPr>
            <a:xfrm>
              <a:off x="228600" y="2110415"/>
              <a:ext cx="8686800" cy="0"/>
            </a:xfrm>
            <a:prstGeom prst="line">
              <a:avLst/>
            </a:prstGeom>
            <a:ln>
              <a:solidFill>
                <a:schemeClr val="accent5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Group 32"/>
          <p:cNvGrpSpPr/>
          <p:nvPr/>
        </p:nvGrpSpPr>
        <p:grpSpPr>
          <a:xfrm>
            <a:off x="228600" y="3044678"/>
            <a:ext cx="8686800" cy="771676"/>
            <a:chOff x="228600" y="2834204"/>
            <a:chExt cx="8686800" cy="771676"/>
          </a:xfrm>
        </p:grpSpPr>
        <p:sp>
          <p:nvSpPr>
            <p:cNvPr id="15" name="Rectangle 14"/>
            <p:cNvSpPr/>
            <p:nvPr/>
          </p:nvSpPr>
          <p:spPr>
            <a:xfrm>
              <a:off x="2082798" y="2834204"/>
              <a:ext cx="5682343" cy="77167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Anak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mengembangkan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konsep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diri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yang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tidak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menyenangkan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.</a:t>
              </a:r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609600" y="2951442"/>
              <a:ext cx="537201" cy="537201"/>
            </a:xfrm>
            <a:prstGeom prst="round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/>
                <a:t>4.</a:t>
              </a:r>
              <a:endParaRPr lang="en-US" sz="2400" b="1" dirty="0"/>
            </a:p>
          </p:txBody>
        </p:sp>
        <p:sp>
          <p:nvSpPr>
            <p:cNvPr id="14" name="Right Arrow 13"/>
            <p:cNvSpPr/>
            <p:nvPr/>
          </p:nvSpPr>
          <p:spPr>
            <a:xfrm>
              <a:off x="1371600" y="3047093"/>
              <a:ext cx="512883" cy="384662"/>
            </a:xfrm>
            <a:prstGeom prst="rightArrow">
              <a:avLst/>
            </a:prstGeom>
            <a:solidFill>
              <a:srgbClr val="FF99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9" name="Straight Connector 28"/>
            <p:cNvCxnSpPr/>
            <p:nvPr/>
          </p:nvCxnSpPr>
          <p:spPr>
            <a:xfrm>
              <a:off x="228600" y="2860429"/>
              <a:ext cx="8686800" cy="0"/>
            </a:xfrm>
            <a:prstGeom prst="line">
              <a:avLst/>
            </a:prstGeom>
            <a:ln>
              <a:solidFill>
                <a:schemeClr val="accent5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Group 33"/>
          <p:cNvGrpSpPr/>
          <p:nvPr/>
        </p:nvGrpSpPr>
        <p:grpSpPr>
          <a:xfrm>
            <a:off x="228600" y="3769546"/>
            <a:ext cx="8686800" cy="935804"/>
            <a:chOff x="228600" y="3559072"/>
            <a:chExt cx="8686800" cy="935804"/>
          </a:xfrm>
        </p:grpSpPr>
        <p:sp>
          <p:nvSpPr>
            <p:cNvPr id="3" name="Rectangle 2"/>
            <p:cNvSpPr/>
            <p:nvPr/>
          </p:nvSpPr>
          <p:spPr>
            <a:xfrm>
              <a:off x="2082798" y="3653047"/>
              <a:ext cx="5765802" cy="841829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Anak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akan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hidup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dalam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ketidakpastian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tentang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reaksi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sosial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terhadapnya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.</a:t>
              </a:r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609600" y="3743909"/>
              <a:ext cx="537201" cy="537201"/>
            </a:xfrm>
            <a:prstGeom prst="round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/>
                <a:t>5.</a:t>
              </a:r>
              <a:endParaRPr lang="en-US" sz="2400" b="1" dirty="0"/>
            </a:p>
          </p:txBody>
        </p:sp>
        <p:sp>
          <p:nvSpPr>
            <p:cNvPr id="17" name="Right Arrow 16"/>
            <p:cNvSpPr/>
            <p:nvPr/>
          </p:nvSpPr>
          <p:spPr>
            <a:xfrm>
              <a:off x="1371600" y="3881631"/>
              <a:ext cx="512883" cy="384662"/>
            </a:xfrm>
            <a:prstGeom prst="rightArrow">
              <a:avLst/>
            </a:prstGeom>
            <a:solidFill>
              <a:srgbClr val="FF99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0" name="Straight Connector 29"/>
            <p:cNvCxnSpPr/>
            <p:nvPr/>
          </p:nvCxnSpPr>
          <p:spPr>
            <a:xfrm>
              <a:off x="228600" y="3559072"/>
              <a:ext cx="8686800" cy="0"/>
            </a:xfrm>
            <a:prstGeom prst="line">
              <a:avLst/>
            </a:prstGeom>
            <a:ln>
              <a:solidFill>
                <a:schemeClr val="accent5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82826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8319356639_92a63c011f_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477028">
            <a:off x="3657601" y="686795"/>
            <a:ext cx="4942467" cy="3530678"/>
          </a:xfrm>
          <a:prstGeom prst="rect">
            <a:avLst/>
          </a:prstGeom>
          <a:solidFill>
            <a:srgbClr val="FFFFFF">
              <a:shade val="85000"/>
            </a:srgbClr>
          </a:solidFill>
          <a:ln w="1143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5" name="Rectangle 4"/>
          <p:cNvSpPr/>
          <p:nvPr/>
        </p:nvSpPr>
        <p:spPr>
          <a:xfrm>
            <a:off x="228600" y="209550"/>
            <a:ext cx="3429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chemeClr val="tx2"/>
                </a:solidFill>
                <a:latin typeface="+mj-lt"/>
                <a:cs typeface="Arial" pitchFamily="34" charset="0"/>
              </a:rPr>
              <a:t>Hubungan</a:t>
            </a:r>
            <a:r>
              <a:rPr lang="en-US" sz="3200" b="1" dirty="0">
                <a:solidFill>
                  <a:schemeClr val="tx2"/>
                </a:solidFill>
                <a:latin typeface="+mj-lt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+mj-lt"/>
                <a:cs typeface="Arial" pitchFamily="34" charset="0"/>
              </a:rPr>
              <a:t>dengan</a:t>
            </a:r>
            <a:r>
              <a:rPr lang="en-US" sz="3200" b="1" dirty="0">
                <a:solidFill>
                  <a:schemeClr val="tx2"/>
                </a:solidFill>
                <a:latin typeface="+mj-lt"/>
                <a:cs typeface="Arial" pitchFamily="34" charset="0"/>
              </a:rPr>
              <a:t> Orang </a:t>
            </a:r>
            <a:r>
              <a:rPr lang="en-US" sz="3200" b="1" dirty="0" err="1">
                <a:solidFill>
                  <a:schemeClr val="tx2"/>
                </a:solidFill>
                <a:latin typeface="+mj-lt"/>
                <a:cs typeface="Arial" pitchFamily="34" charset="0"/>
              </a:rPr>
              <a:t>Tua</a:t>
            </a:r>
            <a:endParaRPr lang="en-US" sz="3200" b="1" dirty="0">
              <a:solidFill>
                <a:schemeClr val="tx2"/>
              </a:solidFill>
              <a:latin typeface="+mj-lt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8600" y="1301751"/>
            <a:ext cx="2975997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 err="1">
                <a:latin typeface="Arial" pitchFamily="34" charset="0"/>
                <a:cs typeface="Arial" pitchFamily="34" charset="0"/>
              </a:rPr>
              <a:t>Masa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remaja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adalah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suatu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periode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ketika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konflik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orang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tua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meningkat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melampaui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tingkat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pernah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terjadi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pada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masa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anak-anak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307967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ristotle_Altemps_Inv857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05400" y="294401"/>
            <a:ext cx="3353034" cy="4487149"/>
          </a:xfrm>
          <a:prstGeom prst="rect">
            <a:avLst/>
          </a:prstGeom>
        </p:spPr>
      </p:pic>
      <p:sp>
        <p:nvSpPr>
          <p:cNvPr id="6" name="Pentagon 5"/>
          <p:cNvSpPr/>
          <p:nvPr/>
        </p:nvSpPr>
        <p:spPr>
          <a:xfrm>
            <a:off x="-1" y="228600"/>
            <a:ext cx="4724401" cy="819150"/>
          </a:xfrm>
          <a:prstGeom prst="homePlate">
            <a:avLst/>
          </a:prstGeom>
          <a:solidFill>
            <a:srgbClr val="CC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40080" indent="-457200">
              <a:buFont typeface="+mj-lt"/>
              <a:buAutoNum type="alphaUcPeriod"/>
            </a:pP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Hakikat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Pergaulan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Sehat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Bagi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Remaja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85800" y="1276350"/>
            <a:ext cx="3124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chemeClr val="tx2"/>
                </a:solidFill>
                <a:latin typeface="+mj-lt"/>
                <a:cs typeface="Arial" pitchFamily="34" charset="0"/>
              </a:rPr>
              <a:t>Hakikat</a:t>
            </a:r>
            <a:r>
              <a:rPr lang="en-US" sz="2800" b="1" dirty="0">
                <a:solidFill>
                  <a:schemeClr val="tx2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+mj-lt"/>
                <a:cs typeface="Arial" pitchFamily="34" charset="0"/>
              </a:rPr>
              <a:t>Pergaulan</a:t>
            </a:r>
            <a:endParaRPr lang="en-US" sz="2800" b="1" dirty="0">
              <a:solidFill>
                <a:schemeClr val="tx2"/>
              </a:solidFill>
              <a:latin typeface="+mj-lt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17698" y="1759625"/>
            <a:ext cx="400670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>
                <a:latin typeface="Arial" pitchFamily="34" charset="0"/>
                <a:cs typeface="Arial" pitchFamily="34" charset="0"/>
              </a:rPr>
              <a:t>Aristoteles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berpendapat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bahwa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manusia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sebagai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makhluk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sosial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(</a:t>
            </a:r>
            <a:r>
              <a:rPr lang="en-US" sz="2000" i="1" dirty="0">
                <a:latin typeface="Arial" pitchFamily="34" charset="0"/>
                <a:cs typeface="Arial" pitchFamily="34" charset="0"/>
              </a:rPr>
              <a:t>zoon-</a:t>
            </a:r>
            <a:r>
              <a:rPr lang="en-US" sz="2000" i="1" dirty="0" err="1">
                <a:latin typeface="Arial" pitchFamily="34" charset="0"/>
                <a:cs typeface="Arial" pitchFamily="34" charset="0"/>
              </a:rPr>
              <a:t>politicon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), yang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tak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lepas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dari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kebersamaan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manusia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lain.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Oleh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karena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itu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pembentukan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kepribadian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seseorang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sangat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dipengaruhi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oleh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pergaulannya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9" name="Picture 2" descr="E:\ELISA\ERLANGGA LISA\2016\MEDIA MENGAJAR PPT\Template PPT\Template SMA Kurnas Penjaskes Orkes\banner SMA Kurnas Penjaskes Orke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2583"/>
            <a:ext cx="9144001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0675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7793353006_b4974db77e_b.jpg"/>
          <p:cNvPicPr>
            <a:picLocks noChangeAspect="1"/>
          </p:cNvPicPr>
          <p:nvPr/>
        </p:nvPicPr>
        <p:blipFill rotWithShape="1">
          <a:blip r:embed="rId2"/>
          <a:srcRect l="46058"/>
          <a:stretch/>
        </p:blipFill>
        <p:spPr>
          <a:xfrm>
            <a:off x="5260369" y="0"/>
            <a:ext cx="3883630" cy="480208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57200" y="361950"/>
            <a:ext cx="41148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chemeClr val="tx2"/>
                </a:solidFill>
                <a:latin typeface="+mj-lt"/>
                <a:cs typeface="Arial" pitchFamily="34" charset="0"/>
              </a:rPr>
              <a:t>Hambatan</a:t>
            </a:r>
            <a:r>
              <a:rPr lang="en-US" sz="3200" b="1" dirty="0">
                <a:solidFill>
                  <a:schemeClr val="tx2"/>
                </a:solidFill>
                <a:latin typeface="+mj-lt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+mj-lt"/>
                <a:cs typeface="Arial" pitchFamily="34" charset="0"/>
              </a:rPr>
              <a:t>Pertumbuhan</a:t>
            </a:r>
            <a:r>
              <a:rPr lang="en-US" sz="3200" b="1" dirty="0">
                <a:solidFill>
                  <a:schemeClr val="tx2"/>
                </a:solidFill>
                <a:latin typeface="+mj-lt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+mj-lt"/>
                <a:cs typeface="Arial" pitchFamily="34" charset="0"/>
              </a:rPr>
              <a:t>Remaja</a:t>
            </a:r>
            <a:endParaRPr lang="en-US" sz="3200" b="1" dirty="0">
              <a:solidFill>
                <a:schemeClr val="tx2"/>
              </a:solidFill>
              <a:latin typeface="+mj-lt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57200" y="1504950"/>
            <a:ext cx="3810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Pertumbuhan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remaja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dipengaruhi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oleh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faktor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internal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eksternal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Jika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faktor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internal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eksternal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roboh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serta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hancur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remaja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akan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tumbuh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secara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negatif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sehingga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sifat-sifat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pesimis-hedonis-kriminal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akan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mendominasi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karakternya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7" name="Picture 2" descr="E:\ELISA\ERLANGGA LISA\2016\MEDIA MENGAJAR PPT\Template PPT\Template SMA Kurnas Penjaskes Orkes\banner SMA Kurnas Penjaskes Orke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2583"/>
            <a:ext cx="9144001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5898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tartup-849794_1280.jpg"/>
          <p:cNvPicPr>
            <a:picLocks noChangeAspect="1"/>
          </p:cNvPicPr>
          <p:nvPr/>
        </p:nvPicPr>
        <p:blipFill rotWithShape="1">
          <a:blip r:embed="rId2"/>
          <a:srcRect r="31650"/>
          <a:stretch/>
        </p:blipFill>
        <p:spPr>
          <a:xfrm>
            <a:off x="0" y="-10981"/>
            <a:ext cx="5260369" cy="512879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410200" y="209550"/>
            <a:ext cx="3581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chemeClr val="tx2"/>
                </a:solidFill>
                <a:latin typeface="+mj-lt"/>
                <a:cs typeface="Arial" pitchFamily="34" charset="0"/>
              </a:rPr>
              <a:t>Tantangan</a:t>
            </a:r>
            <a:r>
              <a:rPr lang="en-US" sz="3200" b="1" dirty="0">
                <a:solidFill>
                  <a:schemeClr val="tx2"/>
                </a:solidFill>
                <a:latin typeface="+mj-lt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+mj-lt"/>
                <a:cs typeface="Arial" pitchFamily="34" charset="0"/>
              </a:rPr>
              <a:t>Dunia</a:t>
            </a:r>
            <a:r>
              <a:rPr lang="en-US" sz="3200" b="1" dirty="0">
                <a:solidFill>
                  <a:schemeClr val="tx2"/>
                </a:solidFill>
                <a:latin typeface="+mj-lt"/>
                <a:cs typeface="Arial" pitchFamily="34" charset="0"/>
              </a:rPr>
              <a:t> Modern </a:t>
            </a:r>
            <a:r>
              <a:rPr lang="en-US" sz="3200" b="1" dirty="0" err="1">
                <a:solidFill>
                  <a:schemeClr val="tx2"/>
                </a:solidFill>
                <a:latin typeface="+mj-lt"/>
                <a:cs typeface="Arial" pitchFamily="34" charset="0"/>
              </a:rPr>
              <a:t>terhadap</a:t>
            </a:r>
            <a:r>
              <a:rPr lang="en-US" sz="3200" b="1" dirty="0">
                <a:solidFill>
                  <a:schemeClr val="tx2"/>
                </a:solidFill>
                <a:latin typeface="+mj-lt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+mj-lt"/>
                <a:cs typeface="Arial" pitchFamily="34" charset="0"/>
              </a:rPr>
              <a:t>Remaja</a:t>
            </a:r>
            <a:endParaRPr lang="en-US" sz="3200" b="1" dirty="0">
              <a:solidFill>
                <a:schemeClr val="tx2"/>
              </a:solidFill>
              <a:latin typeface="+mj-lt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410200" y="1885950"/>
            <a:ext cx="35814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Arial" pitchFamily="34" charset="0"/>
                <a:cs typeface="Arial" pitchFamily="34" charset="0"/>
              </a:rPr>
              <a:t>Di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zaman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globalisasi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seperti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saat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ini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dunia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seolah-olah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tidak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memiliki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batas</a:t>
            </a:r>
            <a:r>
              <a:rPr lang="en-US" dirty="0">
                <a:latin typeface="Arial" pitchFamily="34" charset="0"/>
                <a:cs typeface="Arial" pitchFamily="34" charset="0"/>
              </a:rPr>
              <a:t>.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Perubahan</a:t>
            </a:r>
            <a:r>
              <a:rPr lang="en-US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terjadi</a:t>
            </a:r>
            <a:r>
              <a:rPr lang="en-US" dirty="0">
                <a:latin typeface="Arial" pitchFamily="34" charset="0"/>
                <a:cs typeface="Arial" pitchFamily="34" charset="0"/>
              </a:rPr>
              <a:t> di era modern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berjalan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cepat</a:t>
            </a:r>
            <a:r>
              <a:rPr lang="en-US" dirty="0">
                <a:latin typeface="Arial" pitchFamily="34" charset="0"/>
                <a:cs typeface="Arial" pitchFamily="34" charset="0"/>
              </a:rPr>
              <a:t>.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Oleh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karena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itu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mempelajari</a:t>
            </a:r>
            <a:r>
              <a:rPr lang="en-US" dirty="0">
                <a:latin typeface="Arial" pitchFamily="34" charset="0"/>
                <a:cs typeface="Arial" pitchFamily="34" charset="0"/>
              </a:rPr>
              <a:t> proses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perubahan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sosial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ditujukan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sebagai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pijakan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dalam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berpikir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menentuan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langkah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depan</a:t>
            </a:r>
            <a:r>
              <a:rPr lang="en-US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7" name="Picture 2" descr="E:\ELISA\ERLANGGA LISA\2016\MEDIA MENGAJAR PPT\Template PPT\Template SMA Kurnas Penjaskes Orkes\banner SMA Kurnas Penjaskes Orke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2583"/>
            <a:ext cx="9144001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5372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oman-1172718_128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3799" y="895350"/>
            <a:ext cx="5410201" cy="381672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04800" y="285750"/>
            <a:ext cx="7543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chemeClr val="tx2"/>
                </a:solidFill>
                <a:latin typeface="+mj-lt"/>
                <a:cs typeface="Arial" pitchFamily="34" charset="0"/>
              </a:rPr>
              <a:t>Hambatan</a:t>
            </a:r>
            <a:r>
              <a:rPr lang="en-US" sz="3200" b="1" dirty="0">
                <a:solidFill>
                  <a:schemeClr val="tx2"/>
                </a:solidFill>
                <a:latin typeface="+mj-lt"/>
                <a:cs typeface="Arial" pitchFamily="34" charset="0"/>
              </a:rPr>
              <a:t> yang </a:t>
            </a:r>
            <a:r>
              <a:rPr lang="en-US" sz="3200" b="1" dirty="0" err="1">
                <a:solidFill>
                  <a:schemeClr val="tx2"/>
                </a:solidFill>
                <a:latin typeface="+mj-lt"/>
                <a:cs typeface="Arial" pitchFamily="34" charset="0"/>
              </a:rPr>
              <a:t>Dialami</a:t>
            </a:r>
            <a:r>
              <a:rPr lang="en-US" sz="3200" b="1" dirty="0">
                <a:solidFill>
                  <a:schemeClr val="tx2"/>
                </a:solidFill>
                <a:latin typeface="+mj-lt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+mj-lt"/>
                <a:cs typeface="Arial" pitchFamily="34" charset="0"/>
              </a:rPr>
              <a:t>Oleh</a:t>
            </a:r>
            <a:r>
              <a:rPr lang="en-US" sz="3200" b="1" dirty="0">
                <a:solidFill>
                  <a:schemeClr val="tx2"/>
                </a:solidFill>
                <a:latin typeface="+mj-lt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+mj-lt"/>
                <a:cs typeface="Arial" pitchFamily="34" charset="0"/>
              </a:rPr>
              <a:t>Remaja</a:t>
            </a:r>
            <a:endParaRPr lang="en-US" sz="3200" b="1" dirty="0">
              <a:solidFill>
                <a:schemeClr val="tx2"/>
              </a:solidFill>
              <a:latin typeface="+mj-lt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1043262"/>
            <a:ext cx="38862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>
                <a:latin typeface="Arial" pitchFamily="34" charset="0"/>
                <a:cs typeface="Arial" pitchFamily="34" charset="0"/>
              </a:rPr>
              <a:t>Masa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remaja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merupakan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masa-masa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sangat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mengasyikkan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tak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terlupakan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. Rasa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ingin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tahu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besar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dipadukan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keinginan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untuk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mengambil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risiko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mencoba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hal-hal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baru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sikap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tidak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takut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semua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itu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menempatkan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remaja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pada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posisi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rawan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. </a:t>
            </a:r>
          </a:p>
        </p:txBody>
      </p:sp>
      <p:pic>
        <p:nvPicPr>
          <p:cNvPr id="7" name="Picture 2" descr="E:\ELISA\ERLANGGA LISA\2016\MEDIA MENGAJAR PPT\Template PPT\Template SMA Kurnas Penjaskes Orkes\banner SMA Kurnas Penjaskes Orke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2583"/>
            <a:ext cx="9144001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9288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/>
          <p:cNvGrpSpPr/>
          <p:nvPr/>
        </p:nvGrpSpPr>
        <p:grpSpPr>
          <a:xfrm>
            <a:off x="2740924" y="711105"/>
            <a:ext cx="5482757" cy="1846999"/>
            <a:chOff x="2740925" y="169235"/>
            <a:chExt cx="5031474" cy="1846999"/>
          </a:xfrm>
        </p:grpSpPr>
        <p:sp>
          <p:nvSpPr>
            <p:cNvPr id="2" name="Rounded Rectangle 1"/>
            <p:cNvSpPr/>
            <p:nvPr/>
          </p:nvSpPr>
          <p:spPr>
            <a:xfrm>
              <a:off x="3908204" y="169235"/>
              <a:ext cx="3864195" cy="395785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9027" tIns="19513" rIns="39027" bIns="19513" rtlCol="0" anchor="ctr"/>
            <a:lstStyle/>
            <a:p>
              <a:pPr algn="ctr"/>
              <a:r>
                <a:rPr lang="en-US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Emosi</a:t>
              </a:r>
              <a:r>
                <a:rPr 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yang </a:t>
              </a:r>
              <a:r>
                <a:rPr lang="en-US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masih</a:t>
              </a:r>
              <a:r>
                <a:rPr 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labil</a:t>
              </a:r>
              <a:endParaRPr 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3" name="Straight Arrow Connector 2"/>
            <p:cNvCxnSpPr>
              <a:endCxn id="2" idx="1"/>
            </p:cNvCxnSpPr>
            <p:nvPr/>
          </p:nvCxnSpPr>
          <p:spPr>
            <a:xfrm flipV="1">
              <a:off x="2740925" y="367128"/>
              <a:ext cx="1167279" cy="1649106"/>
            </a:xfrm>
            <a:prstGeom prst="straightConnector1">
              <a:avLst/>
            </a:prstGeom>
            <a:ln w="19050">
              <a:solidFill>
                <a:srgbClr val="0070C0"/>
              </a:solidFill>
              <a:headEnd type="oval" w="med" len="med"/>
              <a:tailEnd type="oval" w="med" len="med"/>
            </a:ln>
            <a:effectLst/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</p:grpSp>
      <p:grpSp>
        <p:nvGrpSpPr>
          <p:cNvPr id="34" name="Group 33"/>
          <p:cNvGrpSpPr/>
          <p:nvPr/>
        </p:nvGrpSpPr>
        <p:grpSpPr>
          <a:xfrm>
            <a:off x="2514600" y="1238818"/>
            <a:ext cx="5729382" cy="1649105"/>
            <a:chOff x="2514600" y="696948"/>
            <a:chExt cx="5257799" cy="1649105"/>
          </a:xfrm>
        </p:grpSpPr>
        <p:sp>
          <p:nvSpPr>
            <p:cNvPr id="5" name="Rounded Rectangle 4"/>
            <p:cNvSpPr/>
            <p:nvPr/>
          </p:nvSpPr>
          <p:spPr>
            <a:xfrm>
              <a:off x="3908205" y="696948"/>
              <a:ext cx="3864194" cy="395785"/>
            </a:xfrm>
            <a:prstGeom prst="round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9027" tIns="19513" rIns="39027" bIns="19513"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Rasa </a:t>
              </a:r>
              <a:r>
                <a:rPr lang="en-US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ingin</a:t>
              </a:r>
              <a:r>
                <a:rPr 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tahu</a:t>
              </a:r>
              <a:r>
                <a:rPr 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yang </a:t>
              </a:r>
              <a:r>
                <a:rPr lang="en-US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tinggi</a:t>
              </a:r>
              <a:endParaRPr 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4" name="Straight Arrow Connector 3"/>
            <p:cNvCxnSpPr>
              <a:endCxn id="5" idx="1"/>
            </p:cNvCxnSpPr>
            <p:nvPr/>
          </p:nvCxnSpPr>
          <p:spPr>
            <a:xfrm flipV="1">
              <a:off x="2514600" y="894841"/>
              <a:ext cx="1393605" cy="1451212"/>
            </a:xfrm>
            <a:prstGeom prst="straightConnector1">
              <a:avLst/>
            </a:prstGeom>
            <a:ln w="19050">
              <a:solidFill>
                <a:srgbClr val="0070C0"/>
              </a:solidFill>
              <a:headEnd type="oval" w="med" len="med"/>
              <a:tailEnd type="oval" w="med" len="med"/>
            </a:ln>
            <a:effectLst/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</p:grpSp>
      <p:grpSp>
        <p:nvGrpSpPr>
          <p:cNvPr id="35" name="Group 34"/>
          <p:cNvGrpSpPr/>
          <p:nvPr/>
        </p:nvGrpSpPr>
        <p:grpSpPr>
          <a:xfrm>
            <a:off x="2740924" y="1766532"/>
            <a:ext cx="5482757" cy="989463"/>
            <a:chOff x="2740925" y="1224662"/>
            <a:chExt cx="5031474" cy="989463"/>
          </a:xfrm>
        </p:grpSpPr>
        <p:sp>
          <p:nvSpPr>
            <p:cNvPr id="7" name="Rounded Rectangle 6"/>
            <p:cNvSpPr/>
            <p:nvPr/>
          </p:nvSpPr>
          <p:spPr>
            <a:xfrm>
              <a:off x="3908204" y="1224662"/>
              <a:ext cx="3864195" cy="461749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9027" tIns="19513" rIns="39027" bIns="19513" rtlCol="0" anchor="ctr"/>
            <a:lstStyle/>
            <a:p>
              <a:pPr algn="ctr"/>
              <a:r>
                <a:rPr lang="en-US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Mudah</a:t>
              </a:r>
              <a:r>
                <a:rPr 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jenuh</a:t>
              </a:r>
              <a:endParaRPr 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6" name="Straight Arrow Connector 5"/>
            <p:cNvCxnSpPr>
              <a:endCxn id="7" idx="1"/>
            </p:cNvCxnSpPr>
            <p:nvPr/>
          </p:nvCxnSpPr>
          <p:spPr>
            <a:xfrm flipV="1">
              <a:off x="2740925" y="1455537"/>
              <a:ext cx="1167279" cy="758588"/>
            </a:xfrm>
            <a:prstGeom prst="straightConnector1">
              <a:avLst/>
            </a:prstGeom>
            <a:ln w="19050">
              <a:solidFill>
                <a:srgbClr val="0070C0"/>
              </a:solidFill>
              <a:headEnd type="oval" w="med" len="med"/>
              <a:tailEnd type="oval" w="med" len="med"/>
            </a:ln>
            <a:effectLst/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</p:grpSp>
      <p:grpSp>
        <p:nvGrpSpPr>
          <p:cNvPr id="36" name="Group 35"/>
          <p:cNvGrpSpPr/>
          <p:nvPr/>
        </p:nvGrpSpPr>
        <p:grpSpPr>
          <a:xfrm>
            <a:off x="2438400" y="2360209"/>
            <a:ext cx="5812417" cy="527713"/>
            <a:chOff x="2438400" y="1818339"/>
            <a:chExt cx="5333999" cy="527713"/>
          </a:xfrm>
        </p:grpSpPr>
        <p:sp>
          <p:nvSpPr>
            <p:cNvPr id="9" name="Rounded Rectangle 8"/>
            <p:cNvSpPr/>
            <p:nvPr/>
          </p:nvSpPr>
          <p:spPr>
            <a:xfrm>
              <a:off x="3908204" y="1818339"/>
              <a:ext cx="3864195" cy="461749"/>
            </a:xfrm>
            <a:prstGeom prst="round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9027" tIns="19513" rIns="39027" bIns="19513" rtlCol="0" anchor="ctr"/>
            <a:lstStyle/>
            <a:p>
              <a:pPr algn="ctr"/>
              <a:r>
                <a:rPr lang="en-US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Antisosial</a:t>
              </a:r>
              <a:r>
                <a:rPr 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</a:p>
          </p:txBody>
        </p:sp>
        <p:cxnSp>
          <p:nvCxnSpPr>
            <p:cNvPr id="8" name="Straight Arrow Connector 7"/>
            <p:cNvCxnSpPr>
              <a:endCxn id="9" idx="1"/>
            </p:cNvCxnSpPr>
            <p:nvPr/>
          </p:nvCxnSpPr>
          <p:spPr>
            <a:xfrm flipV="1">
              <a:off x="2438400" y="2049214"/>
              <a:ext cx="1469804" cy="296838"/>
            </a:xfrm>
            <a:prstGeom prst="straightConnector1">
              <a:avLst/>
            </a:prstGeom>
            <a:ln w="19050">
              <a:solidFill>
                <a:srgbClr val="0070C0"/>
              </a:solidFill>
              <a:headEnd type="oval" w="med" len="med"/>
              <a:tailEnd type="oval" w="med" len="med"/>
            </a:ln>
            <a:effectLst/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</p:grpSp>
      <p:grpSp>
        <p:nvGrpSpPr>
          <p:cNvPr id="37" name="Group 36"/>
          <p:cNvGrpSpPr/>
          <p:nvPr/>
        </p:nvGrpSpPr>
        <p:grpSpPr>
          <a:xfrm>
            <a:off x="2514599" y="2821958"/>
            <a:ext cx="5729383" cy="593678"/>
            <a:chOff x="2514600" y="2280088"/>
            <a:chExt cx="5257800" cy="593678"/>
          </a:xfrm>
        </p:grpSpPr>
        <p:sp>
          <p:nvSpPr>
            <p:cNvPr id="11" name="Rounded Rectangle 10"/>
            <p:cNvSpPr/>
            <p:nvPr/>
          </p:nvSpPr>
          <p:spPr>
            <a:xfrm>
              <a:off x="3908204" y="2379035"/>
              <a:ext cx="3864196" cy="494731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9027" tIns="19513" rIns="39027" bIns="19513" rtlCol="0" anchor="ctr"/>
            <a:lstStyle/>
            <a:p>
              <a:pPr algn="ctr"/>
              <a:r>
                <a:rPr lang="en-US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Penyalahgunaan</a:t>
              </a:r>
              <a:r>
                <a:rPr 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obat-obat</a:t>
              </a:r>
              <a:r>
                <a:rPr 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terlarang</a:t>
              </a:r>
              <a:endParaRPr 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0" name="Straight Arrow Connector 9"/>
            <p:cNvCxnSpPr>
              <a:endCxn id="11" idx="1"/>
            </p:cNvCxnSpPr>
            <p:nvPr/>
          </p:nvCxnSpPr>
          <p:spPr>
            <a:xfrm>
              <a:off x="2514600" y="2280088"/>
              <a:ext cx="1393604" cy="346313"/>
            </a:xfrm>
            <a:prstGeom prst="straightConnector1">
              <a:avLst/>
            </a:prstGeom>
            <a:ln w="19050">
              <a:solidFill>
                <a:srgbClr val="0070C0"/>
              </a:solidFill>
              <a:headEnd type="oval" w="med" len="med"/>
              <a:tailEnd type="oval" w="med" len="med"/>
            </a:ln>
            <a:effectLst/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</p:grpSp>
      <p:grpSp>
        <p:nvGrpSpPr>
          <p:cNvPr id="38" name="Group 37"/>
          <p:cNvGrpSpPr/>
          <p:nvPr/>
        </p:nvGrpSpPr>
        <p:grpSpPr>
          <a:xfrm>
            <a:off x="2674961" y="2953887"/>
            <a:ext cx="5554637" cy="989463"/>
            <a:chOff x="2674961" y="2412017"/>
            <a:chExt cx="5097437" cy="989463"/>
          </a:xfrm>
        </p:grpSpPr>
        <p:sp>
          <p:nvSpPr>
            <p:cNvPr id="13" name="Rounded Rectangle 12"/>
            <p:cNvSpPr/>
            <p:nvPr/>
          </p:nvSpPr>
          <p:spPr>
            <a:xfrm>
              <a:off x="3928279" y="3005695"/>
              <a:ext cx="3844119" cy="395785"/>
            </a:xfrm>
            <a:prstGeom prst="round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9027" tIns="19513" rIns="39027" bIns="19513" rtlCol="0" anchor="ctr"/>
            <a:lstStyle/>
            <a:p>
              <a:pPr algn="ctr"/>
              <a:r>
                <a:rPr lang="en-US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Gangguan</a:t>
              </a:r>
              <a:r>
                <a:rPr 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jiwa</a:t>
              </a:r>
              <a:r>
                <a:rPr 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psikosis</a:t>
              </a:r>
              <a:endParaRPr 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2" name="Straight Arrow Connector 11"/>
            <p:cNvCxnSpPr>
              <a:endCxn id="13" idx="1"/>
            </p:cNvCxnSpPr>
            <p:nvPr/>
          </p:nvCxnSpPr>
          <p:spPr>
            <a:xfrm>
              <a:off x="2674961" y="2412017"/>
              <a:ext cx="1253318" cy="791571"/>
            </a:xfrm>
            <a:prstGeom prst="straightConnector1">
              <a:avLst/>
            </a:prstGeom>
            <a:ln w="19050">
              <a:solidFill>
                <a:srgbClr val="0070C0"/>
              </a:solidFill>
              <a:headEnd type="oval" w="med" len="med"/>
              <a:tailEnd type="oval" w="med" len="med"/>
            </a:ln>
            <a:effectLst/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</p:grpSp>
      <p:grpSp>
        <p:nvGrpSpPr>
          <p:cNvPr id="32" name="Group 31"/>
          <p:cNvGrpSpPr/>
          <p:nvPr/>
        </p:nvGrpSpPr>
        <p:grpSpPr>
          <a:xfrm>
            <a:off x="457200" y="2125804"/>
            <a:ext cx="2349689" cy="1368816"/>
            <a:chOff x="457200" y="1583934"/>
            <a:chExt cx="2349689" cy="1368816"/>
          </a:xfrm>
        </p:grpSpPr>
        <p:sp>
          <p:nvSpPr>
            <p:cNvPr id="18" name="Rounded Rectangle 17"/>
            <p:cNvSpPr/>
            <p:nvPr/>
          </p:nvSpPr>
          <p:spPr>
            <a:xfrm>
              <a:off x="457200" y="1583934"/>
              <a:ext cx="2349689" cy="1368816"/>
            </a:xfrm>
            <a:prstGeom prst="roundRect">
              <a:avLst/>
            </a:prstGeom>
            <a:solidFill>
              <a:srgbClr val="DA32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9027" tIns="19513" rIns="39027" bIns="19513" rtlCol="0" anchor="ctr"/>
            <a:lstStyle/>
            <a:p>
              <a:pPr algn="ctr"/>
              <a:r>
                <a:rPr lang="en-US" b="1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Beberapa</a:t>
              </a:r>
              <a:r>
                <a:rPr lang="en-US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algn="ctr"/>
              <a:r>
                <a:rPr lang="en-US" b="1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Kesulitan</a:t>
              </a:r>
              <a:r>
                <a:rPr lang="en-US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yang </a:t>
              </a:r>
              <a:r>
                <a:rPr lang="en-US" b="1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Dialami</a:t>
              </a:r>
              <a:r>
                <a:rPr lang="en-US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b="1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remaja</a:t>
              </a:r>
              <a:endParaRPr lang="en-US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Rounded Rectangle 30"/>
            <p:cNvSpPr/>
            <p:nvPr/>
          </p:nvSpPr>
          <p:spPr>
            <a:xfrm>
              <a:off x="533399" y="1648193"/>
              <a:ext cx="2207525" cy="1249623"/>
            </a:xfrm>
            <a:prstGeom prst="roundRect">
              <a:avLst/>
            </a:prstGeom>
            <a:noFill/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9027" tIns="19513" rIns="39027" bIns="19513" rtlCol="0" anchor="ctr"/>
            <a:lstStyle/>
            <a:p>
              <a:pPr algn="ctr"/>
              <a:endParaRPr lang="en-US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7002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7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25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75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25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75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niversity-student-1538093_192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08970"/>
            <a:ext cx="5636299" cy="391311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04800" y="209550"/>
            <a:ext cx="8001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solidFill>
                  <a:schemeClr val="tx2"/>
                </a:solidFill>
                <a:latin typeface="+mj-lt"/>
                <a:cs typeface="Arial" pitchFamily="34" charset="0"/>
              </a:rPr>
              <a:t>Urgensi</a:t>
            </a:r>
            <a:r>
              <a:rPr lang="en-US" sz="2800" b="1" dirty="0">
                <a:solidFill>
                  <a:schemeClr val="tx2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+mj-lt"/>
                <a:cs typeface="Arial" pitchFamily="34" charset="0"/>
              </a:rPr>
              <a:t>Membangun</a:t>
            </a:r>
            <a:r>
              <a:rPr lang="en-US" sz="2800" b="1" dirty="0">
                <a:solidFill>
                  <a:schemeClr val="tx2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+mj-lt"/>
                <a:cs typeface="Arial" pitchFamily="34" charset="0"/>
              </a:rPr>
              <a:t>Karakter</a:t>
            </a:r>
            <a:r>
              <a:rPr lang="en-US" sz="2800" b="1" dirty="0">
                <a:solidFill>
                  <a:schemeClr val="tx2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+mj-lt"/>
                <a:cs typeface="Arial" pitchFamily="34" charset="0"/>
              </a:rPr>
              <a:t>Positif</a:t>
            </a:r>
            <a:r>
              <a:rPr lang="en-US" sz="2800" b="1" dirty="0">
                <a:solidFill>
                  <a:schemeClr val="tx2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+mj-lt"/>
                <a:cs typeface="Arial" pitchFamily="34" charset="0"/>
              </a:rPr>
              <a:t>pada</a:t>
            </a:r>
            <a:r>
              <a:rPr lang="en-US" sz="2800" b="1" dirty="0">
                <a:solidFill>
                  <a:schemeClr val="tx2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+mj-lt"/>
                <a:cs typeface="Arial" pitchFamily="34" charset="0"/>
              </a:rPr>
              <a:t>Remaja</a:t>
            </a:r>
            <a:endParaRPr lang="en-US" sz="2800" b="1" dirty="0">
              <a:solidFill>
                <a:schemeClr val="tx2"/>
              </a:solidFill>
              <a:latin typeface="+mj-lt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019800" y="895350"/>
            <a:ext cx="259080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>
                <a:latin typeface="Arial" pitchFamily="34" charset="0"/>
                <a:cs typeface="Arial" pitchFamily="34" charset="0"/>
              </a:rPr>
              <a:t>Remaja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memiliki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sikap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positif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senantiasa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berupaya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menjauhi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konflik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tetap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berpikiran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dinamis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progresif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. Hal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tersebut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dilakukan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untuk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membentuk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karakter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positif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pada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remaja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84546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609600" y="621372"/>
            <a:ext cx="7155542" cy="537201"/>
            <a:chOff x="609600" y="877224"/>
            <a:chExt cx="7155542" cy="537201"/>
          </a:xfrm>
        </p:grpSpPr>
        <p:sp>
          <p:nvSpPr>
            <p:cNvPr id="7" name="Rectangle 6"/>
            <p:cNvSpPr/>
            <p:nvPr/>
          </p:nvSpPr>
          <p:spPr>
            <a:xfrm>
              <a:off x="2082799" y="895367"/>
              <a:ext cx="5682343" cy="381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Mempunyai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tujuan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yang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jelas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.</a:t>
              </a:r>
            </a:p>
          </p:txBody>
        </p:sp>
        <p:sp>
          <p:nvSpPr>
            <p:cNvPr id="5" name="Rounded Rectangle 4"/>
            <p:cNvSpPr/>
            <p:nvPr/>
          </p:nvSpPr>
          <p:spPr>
            <a:xfrm>
              <a:off x="609600" y="877224"/>
              <a:ext cx="537201" cy="537201"/>
            </a:xfrm>
            <a:prstGeom prst="roundRect">
              <a:avLst/>
            </a:prstGeom>
            <a:solidFill>
              <a:srgbClr val="CC33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/>
                <a:t>1.</a:t>
              </a:r>
              <a:endParaRPr lang="en-US" sz="2400" b="1" dirty="0"/>
            </a:p>
          </p:txBody>
        </p:sp>
        <p:sp>
          <p:nvSpPr>
            <p:cNvPr id="6" name="Right Arrow 5"/>
            <p:cNvSpPr/>
            <p:nvPr/>
          </p:nvSpPr>
          <p:spPr>
            <a:xfrm>
              <a:off x="1392614" y="941335"/>
              <a:ext cx="512883" cy="384662"/>
            </a:xfrm>
            <a:prstGeom prst="rightArrow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Rectangle 17"/>
          <p:cNvSpPr/>
          <p:nvPr/>
        </p:nvSpPr>
        <p:spPr>
          <a:xfrm>
            <a:off x="2082798" y="133350"/>
            <a:ext cx="4927602" cy="4572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Kiat-Kiat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Sukses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Menjadi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Remaja</a:t>
            </a:r>
            <a:endParaRPr lang="en-US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2" name="Picture 2" descr="E:\ELISA\ERLANGGA LISA\2016\MEDIA MENGAJAR PPT\Template PPT\Template SMA Kurnas Penjaskes Orkes\banner SMA Kurnas Penjaskes Orke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2583"/>
            <a:ext cx="9144001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oup 30"/>
          <p:cNvGrpSpPr/>
          <p:nvPr/>
        </p:nvGrpSpPr>
        <p:grpSpPr>
          <a:xfrm>
            <a:off x="228600" y="1235254"/>
            <a:ext cx="8686800" cy="807378"/>
            <a:chOff x="228600" y="1235254"/>
            <a:chExt cx="8686800" cy="807378"/>
          </a:xfrm>
        </p:grpSpPr>
        <p:sp>
          <p:nvSpPr>
            <p:cNvPr id="10" name="Rectangle 9"/>
            <p:cNvSpPr/>
            <p:nvPr/>
          </p:nvSpPr>
          <p:spPr>
            <a:xfrm>
              <a:off x="2082798" y="1546046"/>
              <a:ext cx="6146802" cy="46431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Mempunyai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perencanaan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dan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penjadwalan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waktu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untuk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menuntun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dalam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mengetahui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kapan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harus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melakukan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sesuatu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.</a:t>
              </a:r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609600" y="1505431"/>
              <a:ext cx="537201" cy="537201"/>
            </a:xfrm>
            <a:prstGeom prst="roundRect">
              <a:avLst/>
            </a:prstGeom>
            <a:solidFill>
              <a:srgbClr val="CC33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/>
                <a:t>2.</a:t>
              </a:r>
              <a:endParaRPr lang="en-US" sz="2400" b="1" dirty="0"/>
            </a:p>
          </p:txBody>
        </p:sp>
        <p:sp>
          <p:nvSpPr>
            <p:cNvPr id="9" name="Right Arrow 8"/>
            <p:cNvSpPr/>
            <p:nvPr/>
          </p:nvSpPr>
          <p:spPr>
            <a:xfrm>
              <a:off x="1371600" y="1581700"/>
              <a:ext cx="512883" cy="384662"/>
            </a:xfrm>
            <a:prstGeom prst="rightArrow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6" name="Straight Connector 25"/>
            <p:cNvCxnSpPr/>
            <p:nvPr/>
          </p:nvCxnSpPr>
          <p:spPr>
            <a:xfrm>
              <a:off x="228600" y="1235254"/>
              <a:ext cx="8686800" cy="0"/>
            </a:xfrm>
            <a:prstGeom prst="line">
              <a:avLst/>
            </a:prstGeom>
            <a:ln>
              <a:solidFill>
                <a:schemeClr val="accent5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Group 31"/>
          <p:cNvGrpSpPr/>
          <p:nvPr/>
        </p:nvGrpSpPr>
        <p:grpSpPr>
          <a:xfrm>
            <a:off x="228600" y="2320889"/>
            <a:ext cx="8686800" cy="661960"/>
            <a:chOff x="228600" y="2110415"/>
            <a:chExt cx="8686800" cy="661960"/>
          </a:xfrm>
        </p:grpSpPr>
        <p:sp>
          <p:nvSpPr>
            <p:cNvPr id="4" name="Rectangle 3"/>
            <p:cNvSpPr/>
            <p:nvPr/>
          </p:nvSpPr>
          <p:spPr>
            <a:xfrm>
              <a:off x="2082798" y="2210113"/>
              <a:ext cx="6146802" cy="49106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Mempunyai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i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power reading 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(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kekuatan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membaca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),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yaitu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membaca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untuk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mendapatkan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informasi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.</a:t>
              </a:r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609600" y="2235174"/>
              <a:ext cx="537201" cy="537201"/>
            </a:xfrm>
            <a:prstGeom prst="roundRect">
              <a:avLst/>
            </a:prstGeom>
            <a:solidFill>
              <a:srgbClr val="CC33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/>
                <a:t>3.</a:t>
              </a:r>
              <a:endParaRPr lang="en-US" sz="2400" b="1" dirty="0"/>
            </a:p>
          </p:txBody>
        </p:sp>
        <p:sp>
          <p:nvSpPr>
            <p:cNvPr id="12" name="Right Arrow 11"/>
            <p:cNvSpPr/>
            <p:nvPr/>
          </p:nvSpPr>
          <p:spPr>
            <a:xfrm>
              <a:off x="1371600" y="2273761"/>
              <a:ext cx="512883" cy="384662"/>
            </a:xfrm>
            <a:prstGeom prst="rightArrow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8" name="Straight Connector 27"/>
            <p:cNvCxnSpPr/>
            <p:nvPr/>
          </p:nvCxnSpPr>
          <p:spPr>
            <a:xfrm>
              <a:off x="228600" y="2110415"/>
              <a:ext cx="8686800" cy="0"/>
            </a:xfrm>
            <a:prstGeom prst="line">
              <a:avLst/>
            </a:prstGeom>
            <a:ln>
              <a:solidFill>
                <a:schemeClr val="accent5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Group 32"/>
          <p:cNvGrpSpPr/>
          <p:nvPr/>
        </p:nvGrpSpPr>
        <p:grpSpPr>
          <a:xfrm>
            <a:off x="228600" y="3044678"/>
            <a:ext cx="8686800" cy="771676"/>
            <a:chOff x="228600" y="2834204"/>
            <a:chExt cx="8686800" cy="771676"/>
          </a:xfrm>
        </p:grpSpPr>
        <p:sp>
          <p:nvSpPr>
            <p:cNvPr id="15" name="Rectangle 14"/>
            <p:cNvSpPr/>
            <p:nvPr/>
          </p:nvSpPr>
          <p:spPr>
            <a:xfrm>
              <a:off x="2082798" y="2834204"/>
              <a:ext cx="5682343" cy="77167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Melakukan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i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mind mapping 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(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pemetaan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pikiran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).</a:t>
              </a:r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609600" y="2951442"/>
              <a:ext cx="537201" cy="537201"/>
            </a:xfrm>
            <a:prstGeom prst="roundRect">
              <a:avLst/>
            </a:prstGeom>
            <a:solidFill>
              <a:srgbClr val="CC33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/>
                <a:t>4.</a:t>
              </a:r>
              <a:endParaRPr lang="en-US" sz="2400" b="1" dirty="0"/>
            </a:p>
          </p:txBody>
        </p:sp>
        <p:sp>
          <p:nvSpPr>
            <p:cNvPr id="14" name="Right Arrow 13"/>
            <p:cNvSpPr/>
            <p:nvPr/>
          </p:nvSpPr>
          <p:spPr>
            <a:xfrm>
              <a:off x="1371600" y="3047093"/>
              <a:ext cx="512883" cy="384662"/>
            </a:xfrm>
            <a:prstGeom prst="rightArrow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9" name="Straight Connector 28"/>
            <p:cNvCxnSpPr/>
            <p:nvPr/>
          </p:nvCxnSpPr>
          <p:spPr>
            <a:xfrm>
              <a:off x="228600" y="2860429"/>
              <a:ext cx="8686800" cy="0"/>
            </a:xfrm>
            <a:prstGeom prst="line">
              <a:avLst/>
            </a:prstGeom>
            <a:ln>
              <a:solidFill>
                <a:schemeClr val="accent5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Group 33"/>
          <p:cNvGrpSpPr/>
          <p:nvPr/>
        </p:nvGrpSpPr>
        <p:grpSpPr>
          <a:xfrm>
            <a:off x="228600" y="3769546"/>
            <a:ext cx="8686800" cy="863886"/>
            <a:chOff x="228600" y="3559072"/>
            <a:chExt cx="8686800" cy="863886"/>
          </a:xfrm>
        </p:grpSpPr>
        <p:sp>
          <p:nvSpPr>
            <p:cNvPr id="3" name="Rectangle 2"/>
            <p:cNvSpPr/>
            <p:nvPr/>
          </p:nvSpPr>
          <p:spPr>
            <a:xfrm>
              <a:off x="2082798" y="3581129"/>
              <a:ext cx="5765802" cy="84182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Melatih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pikiran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agar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memiliki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i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super memory 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(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daya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ingat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super).</a:t>
              </a:r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609600" y="3671991"/>
              <a:ext cx="537201" cy="537201"/>
            </a:xfrm>
            <a:prstGeom prst="roundRect">
              <a:avLst/>
            </a:prstGeom>
            <a:solidFill>
              <a:srgbClr val="CC33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/>
                <a:t>5.</a:t>
              </a:r>
              <a:endParaRPr lang="en-US" sz="2400" b="1" dirty="0"/>
            </a:p>
          </p:txBody>
        </p:sp>
        <p:sp>
          <p:nvSpPr>
            <p:cNvPr id="17" name="Right Arrow 16"/>
            <p:cNvSpPr/>
            <p:nvPr/>
          </p:nvSpPr>
          <p:spPr>
            <a:xfrm>
              <a:off x="1371600" y="3809713"/>
              <a:ext cx="512883" cy="384662"/>
            </a:xfrm>
            <a:prstGeom prst="rightArrow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0" name="Straight Connector 29"/>
            <p:cNvCxnSpPr/>
            <p:nvPr/>
          </p:nvCxnSpPr>
          <p:spPr>
            <a:xfrm>
              <a:off x="228600" y="3559072"/>
              <a:ext cx="8686800" cy="0"/>
            </a:xfrm>
            <a:prstGeom prst="line">
              <a:avLst/>
            </a:prstGeom>
            <a:ln>
              <a:solidFill>
                <a:schemeClr val="accent5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92355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WH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2400" y="514350"/>
            <a:ext cx="4800600" cy="360045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57200" y="514350"/>
            <a:ext cx="3124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chemeClr val="tx2"/>
                </a:solidFill>
                <a:latin typeface="+mj-lt"/>
                <a:cs typeface="Arial" pitchFamily="34" charset="0"/>
              </a:rPr>
              <a:t>Hakikat</a:t>
            </a:r>
            <a:r>
              <a:rPr lang="en-US" sz="2800" b="1" dirty="0">
                <a:solidFill>
                  <a:schemeClr val="tx2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+mj-lt"/>
                <a:cs typeface="Arial" pitchFamily="34" charset="0"/>
              </a:rPr>
              <a:t>Sehat</a:t>
            </a:r>
            <a:endParaRPr lang="en-US" sz="2800" b="1" dirty="0">
              <a:solidFill>
                <a:schemeClr val="tx2"/>
              </a:solidFill>
              <a:latin typeface="+mj-lt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89098" y="997625"/>
            <a:ext cx="316850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>
                <a:latin typeface="Arial" pitchFamily="34" charset="0"/>
                <a:cs typeface="Arial" pitchFamily="34" charset="0"/>
              </a:rPr>
              <a:t>Menurut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WHO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sehat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adalah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suatu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keadaan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sempurna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baik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fisik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 mental,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sosial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. 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Tidak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hanya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bebas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dari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penyakit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atau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kelemahan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Definisi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tersebut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merupakan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sehat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secara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keseluruhan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baik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jasmani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rohani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maupun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lingkungan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7894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hutterstock_390307594.jpg"/>
          <p:cNvPicPr>
            <a:picLocks noChangeAspect="1"/>
          </p:cNvPicPr>
          <p:nvPr/>
        </p:nvPicPr>
        <p:blipFill rotWithShape="1">
          <a:blip r:embed="rId2" cstate="print"/>
          <a:srcRect l="8930" r="7349"/>
          <a:stretch/>
        </p:blipFill>
        <p:spPr>
          <a:xfrm rot="150959">
            <a:off x="457200" y="438150"/>
            <a:ext cx="4752754" cy="3784600"/>
          </a:xfrm>
          <a:prstGeom prst="rect">
            <a:avLst/>
          </a:prstGeom>
          <a:solidFill>
            <a:srgbClr val="FFFFFF">
              <a:shade val="85000"/>
            </a:srgbClr>
          </a:solidFill>
          <a:ln w="762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5" name="Rectangle 4"/>
          <p:cNvSpPr/>
          <p:nvPr/>
        </p:nvSpPr>
        <p:spPr>
          <a:xfrm>
            <a:off x="5562600" y="363200"/>
            <a:ext cx="3124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chemeClr val="tx2"/>
                </a:solidFill>
                <a:latin typeface="+mj-lt"/>
                <a:cs typeface="Arial" pitchFamily="34" charset="0"/>
              </a:rPr>
              <a:t>Hakikat</a:t>
            </a:r>
            <a:r>
              <a:rPr lang="en-US" sz="2800" b="1" dirty="0">
                <a:solidFill>
                  <a:schemeClr val="tx2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+mj-lt"/>
                <a:cs typeface="Arial" pitchFamily="34" charset="0"/>
              </a:rPr>
              <a:t>Remaja</a:t>
            </a:r>
            <a:endParaRPr lang="en-US" sz="2800" b="1" dirty="0">
              <a:solidFill>
                <a:schemeClr val="tx2"/>
              </a:solidFill>
              <a:latin typeface="+mj-lt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594498" y="846475"/>
            <a:ext cx="316850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>
                <a:latin typeface="Arial" pitchFamily="34" charset="0"/>
                <a:cs typeface="Arial" pitchFamily="34" charset="0"/>
              </a:rPr>
              <a:t>Masa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remaja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disebut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juga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masa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ketika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seseorang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mulai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membangun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jati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diri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memiliki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kehendak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untuk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bebas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dalam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memilih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memegang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teguh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prinsip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Pada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masa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ini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mereka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rentan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terkena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pengaruh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positif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negatif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dari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pergaulan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teman-temannya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89268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persepsi.jpg"/>
          <p:cNvPicPr>
            <a:picLocks noChangeAspect="1"/>
          </p:cNvPicPr>
          <p:nvPr/>
        </p:nvPicPr>
        <p:blipFill rotWithShape="1">
          <a:blip r:embed="rId2" cstate="print"/>
          <a:srcRect l="6551" t="16544"/>
          <a:stretch/>
        </p:blipFill>
        <p:spPr>
          <a:xfrm>
            <a:off x="3517605" y="666750"/>
            <a:ext cx="5633483" cy="33528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04799" y="666750"/>
            <a:ext cx="2895599" cy="4572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a. </a:t>
            </a:r>
            <a:r>
              <a:rPr lang="en-US" sz="2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Ciri-ciri</a:t>
            </a:r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remaja</a:t>
            </a:r>
            <a:endParaRPr lang="en-US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E:\ELISA\ERLANGGA LISA\2016\MEDIA MENGAJAR PPT\Template PPT\Template SMA Kurnas Penjaskes Orkes\banner SMA Kurnas Penjaskes Orke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2583"/>
            <a:ext cx="9144001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308344" y="1257300"/>
            <a:ext cx="2892055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 err="1">
                <a:latin typeface="Arial" pitchFamily="34" charset="0"/>
                <a:cs typeface="Arial" pitchFamily="34" charset="0"/>
              </a:rPr>
              <a:t>Remaja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adalah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fase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peralihan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antara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masa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kanak-kanak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masa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tumbuh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dewasa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baik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secara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fisik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akal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kejujuran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akal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kejiwaan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sosial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maupun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emosional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2439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/>
          <p:cNvGrpSpPr/>
          <p:nvPr/>
        </p:nvGrpSpPr>
        <p:grpSpPr>
          <a:xfrm>
            <a:off x="2740925" y="169235"/>
            <a:ext cx="4269474" cy="1846998"/>
            <a:chOff x="2740925" y="169235"/>
            <a:chExt cx="4269474" cy="1846998"/>
          </a:xfrm>
        </p:grpSpPr>
        <p:sp>
          <p:nvSpPr>
            <p:cNvPr id="2" name="Rounded Rectangle 1"/>
            <p:cNvSpPr/>
            <p:nvPr/>
          </p:nvSpPr>
          <p:spPr>
            <a:xfrm>
              <a:off x="3908204" y="169235"/>
              <a:ext cx="3102195" cy="395785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9027" tIns="19513" rIns="39027" bIns="19513" rtlCol="0" anchor="ctr"/>
            <a:lstStyle/>
            <a:p>
              <a:pPr algn="ctr"/>
              <a:r>
                <a:rPr lang="en-US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Masa</a:t>
              </a:r>
              <a:r>
                <a:rPr lang="en-US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yang </a:t>
              </a:r>
              <a:r>
                <a:rPr lang="en-US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penting</a:t>
              </a:r>
              <a:endParaRPr 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3" name="Straight Arrow Connector 2"/>
            <p:cNvCxnSpPr>
              <a:endCxn id="2" idx="1"/>
            </p:cNvCxnSpPr>
            <p:nvPr/>
          </p:nvCxnSpPr>
          <p:spPr>
            <a:xfrm flipV="1">
              <a:off x="2740925" y="367128"/>
              <a:ext cx="1167279" cy="1649105"/>
            </a:xfrm>
            <a:prstGeom prst="straightConnector1">
              <a:avLst/>
            </a:prstGeom>
            <a:ln w="19050">
              <a:solidFill>
                <a:srgbClr val="0070C0"/>
              </a:solidFill>
              <a:headEnd type="oval" w="med" len="med"/>
              <a:tailEnd type="oval" w="med" len="med"/>
            </a:ln>
            <a:effectLst/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</p:grpSp>
      <p:grpSp>
        <p:nvGrpSpPr>
          <p:cNvPr id="34" name="Group 33"/>
          <p:cNvGrpSpPr/>
          <p:nvPr/>
        </p:nvGrpSpPr>
        <p:grpSpPr>
          <a:xfrm>
            <a:off x="2514600" y="696948"/>
            <a:ext cx="4495800" cy="1649104"/>
            <a:chOff x="2514600" y="696948"/>
            <a:chExt cx="4495800" cy="1649104"/>
          </a:xfrm>
        </p:grpSpPr>
        <p:sp>
          <p:nvSpPr>
            <p:cNvPr id="5" name="Rounded Rectangle 4"/>
            <p:cNvSpPr/>
            <p:nvPr/>
          </p:nvSpPr>
          <p:spPr>
            <a:xfrm>
              <a:off x="3908205" y="696948"/>
              <a:ext cx="3102195" cy="395785"/>
            </a:xfrm>
            <a:prstGeom prst="round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9027" tIns="19513" rIns="39027" bIns="19513" rtlCol="0" anchor="ctr"/>
            <a:lstStyle/>
            <a:p>
              <a:pPr algn="ctr"/>
              <a:r>
                <a:rPr lang="en-US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Masa</a:t>
              </a:r>
              <a:r>
                <a:rPr lang="en-US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transisi</a:t>
              </a:r>
              <a:endParaRPr 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4" name="Straight Arrow Connector 3"/>
            <p:cNvCxnSpPr>
              <a:endCxn id="5" idx="1"/>
            </p:cNvCxnSpPr>
            <p:nvPr/>
          </p:nvCxnSpPr>
          <p:spPr>
            <a:xfrm flipV="1">
              <a:off x="2514600" y="894841"/>
              <a:ext cx="1393605" cy="1451211"/>
            </a:xfrm>
            <a:prstGeom prst="straightConnector1">
              <a:avLst/>
            </a:prstGeom>
            <a:ln w="19050">
              <a:solidFill>
                <a:srgbClr val="0070C0"/>
              </a:solidFill>
              <a:headEnd type="oval" w="med" len="med"/>
              <a:tailEnd type="oval" w="med" len="med"/>
            </a:ln>
            <a:effectLst/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</p:grpSp>
      <p:grpSp>
        <p:nvGrpSpPr>
          <p:cNvPr id="35" name="Group 34"/>
          <p:cNvGrpSpPr/>
          <p:nvPr/>
        </p:nvGrpSpPr>
        <p:grpSpPr>
          <a:xfrm>
            <a:off x="2740925" y="1224662"/>
            <a:ext cx="4269474" cy="989462"/>
            <a:chOff x="2740925" y="1224662"/>
            <a:chExt cx="4269474" cy="989462"/>
          </a:xfrm>
        </p:grpSpPr>
        <p:sp>
          <p:nvSpPr>
            <p:cNvPr id="7" name="Rounded Rectangle 6"/>
            <p:cNvSpPr/>
            <p:nvPr/>
          </p:nvSpPr>
          <p:spPr>
            <a:xfrm>
              <a:off x="3908204" y="1224662"/>
              <a:ext cx="3102195" cy="461749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9027" tIns="19513" rIns="39027" bIns="19513" rtlCol="0" anchor="ctr"/>
            <a:lstStyle/>
            <a:p>
              <a:pPr algn="ctr"/>
              <a:r>
                <a:rPr lang="en-US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Masa</a:t>
              </a:r>
              <a:r>
                <a:rPr lang="en-US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perubahan</a:t>
              </a:r>
              <a:endParaRPr 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6" name="Straight Arrow Connector 5"/>
            <p:cNvCxnSpPr>
              <a:endCxn id="7" idx="1"/>
            </p:cNvCxnSpPr>
            <p:nvPr/>
          </p:nvCxnSpPr>
          <p:spPr>
            <a:xfrm flipV="1">
              <a:off x="2740925" y="1455537"/>
              <a:ext cx="1167279" cy="758587"/>
            </a:xfrm>
            <a:prstGeom prst="straightConnector1">
              <a:avLst/>
            </a:prstGeom>
            <a:ln w="19050">
              <a:solidFill>
                <a:srgbClr val="0070C0"/>
              </a:solidFill>
              <a:headEnd type="oval" w="med" len="med"/>
              <a:tailEnd type="oval" w="med" len="med"/>
            </a:ln>
            <a:effectLst/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</p:grpSp>
      <p:grpSp>
        <p:nvGrpSpPr>
          <p:cNvPr id="36" name="Group 35"/>
          <p:cNvGrpSpPr/>
          <p:nvPr/>
        </p:nvGrpSpPr>
        <p:grpSpPr>
          <a:xfrm>
            <a:off x="2438400" y="1818339"/>
            <a:ext cx="4571999" cy="527713"/>
            <a:chOff x="2438400" y="1818339"/>
            <a:chExt cx="4571999" cy="527713"/>
          </a:xfrm>
        </p:grpSpPr>
        <p:sp>
          <p:nvSpPr>
            <p:cNvPr id="9" name="Rounded Rectangle 8"/>
            <p:cNvSpPr/>
            <p:nvPr/>
          </p:nvSpPr>
          <p:spPr>
            <a:xfrm>
              <a:off x="3908205" y="1818339"/>
              <a:ext cx="3102194" cy="461749"/>
            </a:xfrm>
            <a:prstGeom prst="round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9027" tIns="19513" rIns="39027" bIns="19513" rtlCol="0" anchor="ctr"/>
            <a:lstStyle/>
            <a:p>
              <a:pPr algn="ctr"/>
              <a:r>
                <a:rPr lang="en-US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Masa</a:t>
              </a:r>
              <a:r>
                <a:rPr lang="en-US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bermasalah</a:t>
              </a:r>
              <a:endParaRPr 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8" name="Straight Arrow Connector 7"/>
            <p:cNvCxnSpPr>
              <a:endCxn id="9" idx="1"/>
            </p:cNvCxnSpPr>
            <p:nvPr/>
          </p:nvCxnSpPr>
          <p:spPr>
            <a:xfrm flipV="1">
              <a:off x="2438400" y="2049214"/>
              <a:ext cx="1469805" cy="296838"/>
            </a:xfrm>
            <a:prstGeom prst="straightConnector1">
              <a:avLst/>
            </a:prstGeom>
            <a:ln w="19050">
              <a:solidFill>
                <a:srgbClr val="0070C0"/>
              </a:solidFill>
              <a:headEnd type="oval" w="med" len="med"/>
              <a:tailEnd type="oval" w="med" len="med"/>
            </a:ln>
            <a:effectLst/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</p:grpSp>
      <p:grpSp>
        <p:nvGrpSpPr>
          <p:cNvPr id="37" name="Group 36"/>
          <p:cNvGrpSpPr/>
          <p:nvPr/>
        </p:nvGrpSpPr>
        <p:grpSpPr>
          <a:xfrm>
            <a:off x="2514600" y="2280088"/>
            <a:ext cx="4495800" cy="593678"/>
            <a:chOff x="2514600" y="2280088"/>
            <a:chExt cx="4495800" cy="593678"/>
          </a:xfrm>
        </p:grpSpPr>
        <p:sp>
          <p:nvSpPr>
            <p:cNvPr id="11" name="Rounded Rectangle 10"/>
            <p:cNvSpPr/>
            <p:nvPr/>
          </p:nvSpPr>
          <p:spPr>
            <a:xfrm>
              <a:off x="3908204" y="2379035"/>
              <a:ext cx="3102196" cy="494731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9027" tIns="19513" rIns="39027" bIns="19513" rtlCol="0" anchor="ctr"/>
            <a:lstStyle/>
            <a:p>
              <a:pPr algn="ctr"/>
              <a:r>
                <a:rPr lang="en-US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Masa</a:t>
              </a:r>
              <a:r>
                <a:rPr lang="en-US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pencarian</a:t>
              </a:r>
              <a:r>
                <a:rPr lang="en-US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idetitas</a:t>
              </a:r>
              <a:endParaRPr 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0" name="Straight Arrow Connector 9"/>
            <p:cNvCxnSpPr>
              <a:endCxn id="11" idx="1"/>
            </p:cNvCxnSpPr>
            <p:nvPr/>
          </p:nvCxnSpPr>
          <p:spPr>
            <a:xfrm>
              <a:off x="2514600" y="2280088"/>
              <a:ext cx="1393604" cy="346313"/>
            </a:xfrm>
            <a:prstGeom prst="straightConnector1">
              <a:avLst/>
            </a:prstGeom>
            <a:ln w="19050">
              <a:solidFill>
                <a:srgbClr val="0070C0"/>
              </a:solidFill>
              <a:headEnd type="oval" w="med" len="med"/>
              <a:tailEnd type="oval" w="med" len="med"/>
            </a:ln>
            <a:effectLst/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</p:grpSp>
      <p:grpSp>
        <p:nvGrpSpPr>
          <p:cNvPr id="38" name="Group 37"/>
          <p:cNvGrpSpPr/>
          <p:nvPr/>
        </p:nvGrpSpPr>
        <p:grpSpPr>
          <a:xfrm>
            <a:off x="2674961" y="2412017"/>
            <a:ext cx="4335439" cy="989463"/>
            <a:chOff x="2674961" y="2412017"/>
            <a:chExt cx="4335439" cy="989463"/>
          </a:xfrm>
        </p:grpSpPr>
        <p:sp>
          <p:nvSpPr>
            <p:cNvPr id="13" name="Rounded Rectangle 12"/>
            <p:cNvSpPr/>
            <p:nvPr/>
          </p:nvSpPr>
          <p:spPr>
            <a:xfrm>
              <a:off x="3928280" y="3005695"/>
              <a:ext cx="3082120" cy="395785"/>
            </a:xfrm>
            <a:prstGeom prst="round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9027" tIns="19513" rIns="39027" bIns="19513" rtlCol="0" anchor="ctr"/>
            <a:lstStyle/>
            <a:p>
              <a:pPr algn="ctr"/>
              <a:r>
                <a:rPr lang="en-US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Masa</a:t>
              </a:r>
              <a:r>
                <a:rPr lang="en-US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munculnya</a:t>
              </a:r>
              <a:r>
                <a:rPr lang="en-US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ketakutan</a:t>
              </a:r>
              <a:endParaRPr 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2" name="Straight Arrow Connector 11"/>
            <p:cNvCxnSpPr>
              <a:endCxn id="13" idx="1"/>
            </p:cNvCxnSpPr>
            <p:nvPr/>
          </p:nvCxnSpPr>
          <p:spPr>
            <a:xfrm>
              <a:off x="2674961" y="2412017"/>
              <a:ext cx="1253319" cy="791571"/>
            </a:xfrm>
            <a:prstGeom prst="straightConnector1">
              <a:avLst/>
            </a:prstGeom>
            <a:ln w="19050">
              <a:solidFill>
                <a:srgbClr val="0070C0"/>
              </a:solidFill>
              <a:headEnd type="oval" w="med" len="med"/>
              <a:tailEnd type="oval" w="med" len="med"/>
            </a:ln>
            <a:effectLst/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</p:grpSp>
      <p:grpSp>
        <p:nvGrpSpPr>
          <p:cNvPr id="39" name="Group 38"/>
          <p:cNvGrpSpPr/>
          <p:nvPr/>
        </p:nvGrpSpPr>
        <p:grpSpPr>
          <a:xfrm>
            <a:off x="2674961" y="2477981"/>
            <a:ext cx="4335438" cy="1517176"/>
            <a:chOff x="2674961" y="2477981"/>
            <a:chExt cx="4335438" cy="1517176"/>
          </a:xfrm>
        </p:grpSpPr>
        <p:sp>
          <p:nvSpPr>
            <p:cNvPr id="15" name="Rounded Rectangle 14"/>
            <p:cNvSpPr/>
            <p:nvPr/>
          </p:nvSpPr>
          <p:spPr>
            <a:xfrm>
              <a:off x="3928280" y="3533408"/>
              <a:ext cx="3082119" cy="461749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9027" tIns="19513" rIns="39027" bIns="19513" rtlCol="0" anchor="ctr"/>
            <a:lstStyle/>
            <a:p>
              <a:pPr algn="ctr"/>
              <a:r>
                <a:rPr lang="en-US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Masa</a:t>
              </a:r>
              <a:r>
                <a:rPr lang="en-US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yang </a:t>
              </a:r>
              <a:r>
                <a:rPr lang="en-US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tidak</a:t>
              </a:r>
              <a:r>
                <a:rPr lang="en-US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realitis</a:t>
              </a:r>
              <a:r>
                <a:rPr lang="en-US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4" name="Straight Arrow Connector 13"/>
            <p:cNvCxnSpPr>
              <a:endCxn id="15" idx="1"/>
            </p:cNvCxnSpPr>
            <p:nvPr/>
          </p:nvCxnSpPr>
          <p:spPr>
            <a:xfrm>
              <a:off x="2674961" y="2477981"/>
              <a:ext cx="1253319" cy="1286302"/>
            </a:xfrm>
            <a:prstGeom prst="straightConnector1">
              <a:avLst/>
            </a:prstGeom>
            <a:ln w="19050">
              <a:solidFill>
                <a:srgbClr val="0070C0"/>
              </a:solidFill>
              <a:headEnd type="oval" w="med" len="med"/>
              <a:tailEnd type="oval" w="med" len="med"/>
            </a:ln>
            <a:effectLst/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</p:grpSp>
      <p:grpSp>
        <p:nvGrpSpPr>
          <p:cNvPr id="40" name="Group 39"/>
          <p:cNvGrpSpPr/>
          <p:nvPr/>
        </p:nvGrpSpPr>
        <p:grpSpPr>
          <a:xfrm>
            <a:off x="2740924" y="2675875"/>
            <a:ext cx="4269476" cy="1912960"/>
            <a:chOff x="2740924" y="2675875"/>
            <a:chExt cx="4269476" cy="1912960"/>
          </a:xfrm>
        </p:grpSpPr>
        <p:sp>
          <p:nvSpPr>
            <p:cNvPr id="17" name="Rounded Rectangle 16"/>
            <p:cNvSpPr/>
            <p:nvPr/>
          </p:nvSpPr>
          <p:spPr>
            <a:xfrm>
              <a:off x="3928280" y="4127086"/>
              <a:ext cx="3082120" cy="461749"/>
            </a:xfrm>
            <a:prstGeom prst="round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9027" tIns="19513" rIns="39027" bIns="19513" rtlCol="0" anchor="ctr"/>
            <a:lstStyle/>
            <a:p>
              <a:pPr algn="ctr"/>
              <a:r>
                <a:rPr lang="en-US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Masa</a:t>
              </a:r>
              <a:r>
                <a:rPr lang="en-US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menuju</a:t>
              </a:r>
              <a:r>
                <a:rPr lang="en-US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dewasa</a:t>
              </a:r>
              <a:endParaRPr 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6" name="Straight Arrow Connector 15"/>
            <p:cNvCxnSpPr>
              <a:endCxn id="17" idx="1"/>
            </p:cNvCxnSpPr>
            <p:nvPr/>
          </p:nvCxnSpPr>
          <p:spPr>
            <a:xfrm>
              <a:off x="2740924" y="2675875"/>
              <a:ext cx="1187356" cy="1682086"/>
            </a:xfrm>
            <a:prstGeom prst="straightConnector1">
              <a:avLst/>
            </a:prstGeom>
            <a:ln w="19050">
              <a:solidFill>
                <a:srgbClr val="0070C0"/>
              </a:solidFill>
              <a:headEnd type="oval" w="med" len="med"/>
              <a:tailEnd type="oval" w="med" len="med"/>
            </a:ln>
            <a:effectLst/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</p:grpSp>
      <p:grpSp>
        <p:nvGrpSpPr>
          <p:cNvPr id="32" name="Group 31"/>
          <p:cNvGrpSpPr/>
          <p:nvPr/>
        </p:nvGrpSpPr>
        <p:grpSpPr>
          <a:xfrm>
            <a:off x="457200" y="1583934"/>
            <a:ext cx="2349689" cy="1368816"/>
            <a:chOff x="457200" y="1583934"/>
            <a:chExt cx="2349689" cy="1368816"/>
          </a:xfrm>
        </p:grpSpPr>
        <p:sp>
          <p:nvSpPr>
            <p:cNvPr id="18" name="Rounded Rectangle 17"/>
            <p:cNvSpPr/>
            <p:nvPr/>
          </p:nvSpPr>
          <p:spPr>
            <a:xfrm>
              <a:off x="457200" y="1583934"/>
              <a:ext cx="2349689" cy="1368816"/>
            </a:xfrm>
            <a:prstGeom prst="roundRect">
              <a:avLst/>
            </a:prstGeom>
            <a:solidFill>
              <a:srgbClr val="DA32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9027" tIns="19513" rIns="39027" bIns="19513" rtlCol="0" anchor="ctr"/>
            <a:lstStyle/>
            <a:p>
              <a:pPr algn="ctr"/>
              <a:r>
                <a:rPr lang="en-US" b="1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Ciri-Ciri</a:t>
              </a:r>
              <a:r>
                <a:rPr lang="en-US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b="1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Khusus</a:t>
              </a:r>
              <a:r>
                <a:rPr lang="en-US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b="1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Masa</a:t>
              </a:r>
              <a:r>
                <a:rPr lang="en-US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b="1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Remaja</a:t>
              </a:r>
              <a:endParaRPr lang="en-US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Rounded Rectangle 30"/>
            <p:cNvSpPr/>
            <p:nvPr/>
          </p:nvSpPr>
          <p:spPr>
            <a:xfrm>
              <a:off x="533399" y="1648193"/>
              <a:ext cx="2207525" cy="1249623"/>
            </a:xfrm>
            <a:prstGeom prst="roundRect">
              <a:avLst/>
            </a:prstGeom>
            <a:noFill/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9027" tIns="19513" rIns="39027" bIns="19513" rtlCol="0" anchor="ctr"/>
            <a:lstStyle/>
            <a:p>
              <a:pPr algn="ctr"/>
              <a:endParaRPr lang="en-US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1601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1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Callout 1"/>
          <p:cNvSpPr/>
          <p:nvPr/>
        </p:nvSpPr>
        <p:spPr>
          <a:xfrm>
            <a:off x="3771899" y="819150"/>
            <a:ext cx="5219701" cy="3600450"/>
          </a:xfrm>
          <a:prstGeom prst="cloudCallout">
            <a:avLst>
              <a:gd name="adj1" fmla="val -66388"/>
              <a:gd name="adj2" fmla="val -3378"/>
            </a:avLst>
          </a:prstGeom>
          <a:solidFill>
            <a:srgbClr val="DA326E"/>
          </a:solidFill>
          <a:ln>
            <a:solidFill>
              <a:srgbClr val="DA32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 descr="thinker-28741_128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948546"/>
            <a:ext cx="2743200" cy="368060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04799" y="209550"/>
            <a:ext cx="6934201" cy="4572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b. </a:t>
            </a:r>
            <a:r>
              <a:rPr lang="en-US" sz="2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Karakteristik</a:t>
            </a:r>
            <a:r>
              <a:rPr lang="en-US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perilaku</a:t>
            </a:r>
            <a:r>
              <a:rPr lang="en-US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pribadi</a:t>
            </a:r>
            <a:r>
              <a:rPr lang="en-US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remaja</a:t>
            </a:r>
            <a:endParaRPr lang="en-US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152900" y="1498759"/>
            <a:ext cx="4572000" cy="221599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en-US" dirty="0"/>
          </a:p>
          <a:p>
            <a:pPr algn="ctr"/>
            <a:r>
              <a:rPr lang="en-US" sz="2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Dengan</a:t>
            </a:r>
            <a:r>
              <a:rPr lang="en-US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memahami</a:t>
            </a:r>
            <a:r>
              <a:rPr lang="en-US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karakteristik</a:t>
            </a:r>
            <a:r>
              <a:rPr lang="en-US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remaja</a:t>
            </a:r>
            <a:r>
              <a:rPr lang="en-US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orang </a:t>
            </a:r>
            <a:r>
              <a:rPr lang="en-US" sz="2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tua</a:t>
            </a:r>
            <a:r>
              <a:rPr lang="en-US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atau</a:t>
            </a:r>
            <a:r>
              <a:rPr lang="en-US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guru </a:t>
            </a:r>
            <a:r>
              <a:rPr lang="en-US" sz="2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akan</a:t>
            </a:r>
            <a:r>
              <a:rPr lang="en-US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lebih</a:t>
            </a:r>
            <a:r>
              <a:rPr lang="en-US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mampu</a:t>
            </a:r>
            <a:r>
              <a:rPr lang="en-US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merespons</a:t>
            </a:r>
            <a:r>
              <a:rPr lang="en-US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secara</a:t>
            </a:r>
            <a:r>
              <a:rPr lang="en-US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positif</a:t>
            </a:r>
            <a:r>
              <a:rPr lang="en-US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mencetuskan</a:t>
            </a:r>
            <a:r>
              <a:rPr lang="en-US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solusi</a:t>
            </a:r>
            <a:r>
              <a:rPr lang="en-US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efektif</a:t>
            </a:r>
            <a:r>
              <a:rPr lang="en-US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terhadap</a:t>
            </a:r>
            <a:r>
              <a:rPr lang="en-US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beragam</a:t>
            </a:r>
            <a:r>
              <a:rPr lang="en-US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permasalahan</a:t>
            </a:r>
            <a:r>
              <a:rPr lang="en-US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yang </a:t>
            </a:r>
            <a:r>
              <a:rPr lang="en-US" sz="2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menimpa</a:t>
            </a:r>
            <a:r>
              <a:rPr lang="en-US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para</a:t>
            </a:r>
            <a:r>
              <a:rPr lang="en-US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remaja</a:t>
            </a:r>
            <a:r>
              <a:rPr lang="en-US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32420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young-people-1445299_192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69498">
            <a:off x="3436162" y="1096763"/>
            <a:ext cx="4830229" cy="3260405"/>
          </a:xfrm>
          <a:prstGeom prst="rect">
            <a:avLst/>
          </a:prstGeom>
          <a:solidFill>
            <a:srgbClr val="FFFFFF">
              <a:shade val="85000"/>
            </a:srgbClr>
          </a:solidFill>
          <a:ln w="762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5" name="Rectangle 4"/>
          <p:cNvSpPr/>
          <p:nvPr/>
        </p:nvSpPr>
        <p:spPr>
          <a:xfrm>
            <a:off x="304799" y="209550"/>
            <a:ext cx="8534401" cy="4572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c. </a:t>
            </a:r>
            <a:r>
              <a:rPr lang="en-US" sz="2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Karakteristik</a:t>
            </a:r>
            <a:r>
              <a:rPr lang="en-US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pertumbuhan</a:t>
            </a:r>
            <a:r>
              <a:rPr lang="en-US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perkembangan</a:t>
            </a:r>
            <a:r>
              <a:rPr lang="en-US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remaja</a:t>
            </a:r>
            <a:endParaRPr lang="en-US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799" y="1276350"/>
            <a:ext cx="274320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>
                <a:latin typeface="Arial" pitchFamily="34" charset="0"/>
                <a:cs typeface="Arial" pitchFamily="34" charset="0"/>
              </a:rPr>
              <a:t>Karakteristik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pertumbuhan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perkembangan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remaja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meliputi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perubahan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transisi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biologis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kognitif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sosial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00905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est-friends-1534506_1280.jpg"/>
          <p:cNvPicPr>
            <a:picLocks noChangeAspect="1"/>
          </p:cNvPicPr>
          <p:nvPr/>
        </p:nvPicPr>
        <p:blipFill rotWithShape="1">
          <a:blip r:embed="rId2"/>
          <a:srcRect r="29996"/>
          <a:stretch/>
        </p:blipFill>
        <p:spPr>
          <a:xfrm>
            <a:off x="0" y="0"/>
            <a:ext cx="5280917" cy="504491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562600" y="742950"/>
            <a:ext cx="2895600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smtClean="0">
                <a:solidFill>
                  <a:srgbClr val="CC0099"/>
                </a:solidFill>
                <a:latin typeface="Arial" pitchFamily="34" charset="0"/>
                <a:cs typeface="Arial" pitchFamily="34" charset="0"/>
              </a:rPr>
              <a:t>1) </a:t>
            </a:r>
            <a:r>
              <a:rPr lang="en-US" sz="2400" b="1" dirty="0" err="1" smtClean="0">
                <a:solidFill>
                  <a:srgbClr val="CC0099"/>
                </a:solidFill>
                <a:latin typeface="Arial" pitchFamily="34" charset="0"/>
                <a:cs typeface="Arial" pitchFamily="34" charset="0"/>
              </a:rPr>
              <a:t>Fase</a:t>
            </a:r>
            <a:r>
              <a:rPr lang="en-US" sz="2400" b="1" dirty="0" smtClean="0">
                <a:solidFill>
                  <a:srgbClr val="CC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CC0099"/>
                </a:solidFill>
                <a:latin typeface="Arial" pitchFamily="34" charset="0"/>
                <a:cs typeface="Arial" pitchFamily="34" charset="0"/>
              </a:rPr>
              <a:t>pueral</a:t>
            </a:r>
            <a:endParaRPr lang="en-US" sz="2400" b="1" dirty="0">
              <a:solidFill>
                <a:srgbClr val="CC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35621" y="209550"/>
            <a:ext cx="4191001" cy="89556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1440"/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en-US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Fase-fase</a:t>
            </a:r>
            <a:r>
              <a:rPr lang="en-US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penting</a:t>
            </a:r>
            <a:r>
              <a:rPr lang="en-US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pada</a:t>
            </a:r>
            <a:r>
              <a:rPr lang="en-US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masa</a:t>
            </a:r>
            <a:r>
              <a:rPr lang="en-US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remaja</a:t>
            </a:r>
            <a:endParaRPr lang="en-US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 descr="E:\ELISA\ERLANGGA LISA\2016\MEDIA MENGAJAR PPT\Template PPT\Template SMA Kurnas Penjaskes Orkes\banner SMA Kurnas Penjaskes Orke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2583"/>
            <a:ext cx="9144001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5562600" y="1236797"/>
            <a:ext cx="32766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i="1" dirty="0" err="1">
                <a:latin typeface="Arial" pitchFamily="34" charset="0"/>
                <a:cs typeface="Arial" pitchFamily="34" charset="0"/>
              </a:rPr>
              <a:t>Pueral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berasal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dari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kata </a:t>
            </a:r>
            <a:r>
              <a:rPr lang="en-US" sz="2000" i="1" dirty="0" err="1">
                <a:latin typeface="Arial" pitchFamily="34" charset="0"/>
                <a:cs typeface="Arial" pitchFamily="34" charset="0"/>
              </a:rPr>
              <a:t>puer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 yang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artinya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anak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besar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Pada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fase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ini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antara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anak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laki-laki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perempuan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mulai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misahkan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diri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Begitu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pun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sebaliknya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anak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perempuan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memisahkan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diri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anak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laki-laki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96940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1233</TotalTime>
  <Words>1025</Words>
  <Application>Microsoft Office PowerPoint</Application>
  <PresentationFormat>On-screen Show (16:9)</PresentationFormat>
  <Paragraphs>121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EASYMEDIA</dc:creator>
  <cp:lastModifiedBy>Elisa Putri Andini</cp:lastModifiedBy>
  <cp:revision>142</cp:revision>
  <dcterms:created xsi:type="dcterms:W3CDTF">2016-09-29T06:00:43Z</dcterms:created>
  <dcterms:modified xsi:type="dcterms:W3CDTF">2016-11-09T08:01:58Z</dcterms:modified>
</cp:coreProperties>
</file>